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notesSlides/notesSlide11.xml" ContentType="application/vnd.openxmlformats-officedocument.presentationml.notesSlide+xml"/>
  <Default Extension="xlsx" ContentType="application/vnd.openxmlformats-officedocument.spreadsheetml.sheet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charts/chart8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19"/>
  </p:notesMasterIdLst>
  <p:sldIdLst>
    <p:sldId id="256" r:id="rId3"/>
    <p:sldId id="257" r:id="rId4"/>
    <p:sldId id="258" r:id="rId5"/>
    <p:sldId id="260" r:id="rId6"/>
    <p:sldId id="261" r:id="rId7"/>
    <p:sldId id="262" r:id="rId8"/>
    <p:sldId id="263" r:id="rId9"/>
    <p:sldId id="265" r:id="rId10"/>
    <p:sldId id="271" r:id="rId11"/>
    <p:sldId id="272" r:id="rId12"/>
    <p:sldId id="264" r:id="rId13"/>
    <p:sldId id="267" r:id="rId14"/>
    <p:sldId id="274" r:id="rId15"/>
    <p:sldId id="273" r:id="rId16"/>
    <p:sldId id="266" r:id="rId17"/>
    <p:sldId id="268" r:id="rId18"/>
  </p:sldIdLst>
  <p:sldSz cx="9144000" cy="6858000" type="screen4x3"/>
  <p:notesSz cx="6797675" cy="9926638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003399"/>
    <a:srgbClr val="6600FF"/>
    <a:srgbClr val="99FF33"/>
    <a:srgbClr val="CC99FF"/>
    <a:srgbClr val="FF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84" autoAdjust="0"/>
    <p:restoredTop sz="94660" autoAdjust="0"/>
  </p:normalViewPr>
  <p:slideViewPr>
    <p:cSldViewPr>
      <p:cViewPr varScale="1">
        <p:scale>
          <a:sx n="79" d="100"/>
          <a:sy n="79" d="100"/>
        </p:scale>
        <p:origin x="-182" y="-67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1634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674"/>
        <p:guide pos="194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5.8514575112291106E-2"/>
          <c:y val="1.4524758969671168E-2"/>
          <c:w val="0.9414853859959551"/>
          <c:h val="0.82382590206735884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да</c:v>
                </c:pt>
              </c:strCache>
            </c:strRef>
          </c:tx>
          <c:spPr>
            <a:solidFill>
              <a:srgbClr val="003399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подростки</c:v>
                </c:pt>
                <c:pt idx="1">
                  <c:v>взрослые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0.51</c:v>
                </c:pt>
                <c:pt idx="1">
                  <c:v>0.7300000000000002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48A-4106-B1DE-8EEF9467671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нет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подростки</c:v>
                </c:pt>
                <c:pt idx="1">
                  <c:v>взрослые</c:v>
                </c:pt>
              </c:strCache>
            </c:strRef>
          </c:cat>
          <c:val>
            <c:numRef>
              <c:f>Лист1!$C$2:$C$3</c:f>
              <c:numCache>
                <c:formatCode>0%</c:formatCode>
                <c:ptCount val="2"/>
                <c:pt idx="0">
                  <c:v>0.31000000000000011</c:v>
                </c:pt>
                <c:pt idx="1">
                  <c:v>0.23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48A-4106-B1DE-8EEF9467671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затрудняюсь ответить</c:v>
                </c:pt>
              </c:strCache>
            </c:strRef>
          </c:tx>
          <c:spPr>
            <a:solidFill>
              <a:srgbClr val="00B050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 i="0" baseline="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подростки</c:v>
                </c:pt>
                <c:pt idx="1">
                  <c:v>взрослые</c:v>
                </c:pt>
              </c:strCache>
            </c:strRef>
          </c:cat>
          <c:val>
            <c:numRef>
              <c:f>Лист1!$D$2:$D$3</c:f>
              <c:numCache>
                <c:formatCode>0%</c:formatCode>
                <c:ptCount val="2"/>
                <c:pt idx="0">
                  <c:v>0.17</c:v>
                </c:pt>
                <c:pt idx="1">
                  <c:v>4.0000000000000015E-2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48A-4106-B1DE-8EEF9467671C}"/>
            </c:ext>
          </c:extLst>
        </c:ser>
        <c:dLbls/>
        <c:gapWidth val="219"/>
        <c:overlap val="-27"/>
        <c:axId val="96013696"/>
        <c:axId val="96068736"/>
      </c:barChart>
      <c:catAx>
        <c:axId val="9601369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96068736"/>
        <c:crosses val="autoZero"/>
        <c:auto val="1"/>
        <c:lblAlgn val="ctr"/>
        <c:lblOffset val="100"/>
      </c:catAx>
      <c:valAx>
        <c:axId val="9606873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6013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6960199547804811E-2"/>
          <c:y val="0.91270093759469284"/>
          <c:w val="0.97570238766343598"/>
          <c:h val="6.1592494992459328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4.9840659780971505E-2"/>
          <c:y val="1.3061319305070002E-2"/>
          <c:w val="0.95015934021902859"/>
          <c:h val="0.80526622583060747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ежедневно</c:v>
                </c:pt>
              </c:strCache>
            </c:strRef>
          </c:tx>
          <c:spPr>
            <a:solidFill>
              <a:srgbClr val="003399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подростки</c:v>
                </c:pt>
                <c:pt idx="1">
                  <c:v>взрослые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3.0000000000000002E-2</c:v>
                </c:pt>
                <c:pt idx="1">
                  <c:v>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EE5-4633-9645-888AFADF681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2-3 раза в неделю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подростки</c:v>
                </c:pt>
                <c:pt idx="1">
                  <c:v>взрослые</c:v>
                </c:pt>
              </c:strCache>
            </c:strRef>
          </c:cat>
          <c:val>
            <c:numRef>
              <c:f>Лист1!$C$2:$C$3</c:f>
              <c:numCache>
                <c:formatCode>0%</c:formatCode>
                <c:ptCount val="2"/>
                <c:pt idx="0">
                  <c:v>0.18000000000000005</c:v>
                </c:pt>
                <c:pt idx="1">
                  <c:v>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EE5-4633-9645-888AFADF681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иногда</c:v>
                </c:pt>
              </c:strCache>
            </c:strRef>
          </c:tx>
          <c:spPr>
            <a:solidFill>
              <a:srgbClr val="FFFF00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i="0" baseline="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подростки</c:v>
                </c:pt>
                <c:pt idx="1">
                  <c:v>взрослые</c:v>
                </c:pt>
              </c:strCache>
            </c:strRef>
          </c:cat>
          <c:val>
            <c:numRef>
              <c:f>Лист1!$D$2:$D$3</c:f>
              <c:numCache>
                <c:formatCode>0%</c:formatCode>
                <c:ptCount val="2"/>
                <c:pt idx="0">
                  <c:v>0.46</c:v>
                </c:pt>
                <c:pt idx="1">
                  <c:v>0.6000000000000002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EE5-4633-9645-888AFADF681F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не бывают</c:v>
                </c:pt>
              </c:strCache>
            </c:strRef>
          </c:tx>
          <c:spPr>
            <a:solidFill>
              <a:srgbClr val="00B050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i="0" baseline="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подростки</c:v>
                </c:pt>
                <c:pt idx="1">
                  <c:v>взрослые</c:v>
                </c:pt>
              </c:strCache>
            </c:strRef>
          </c:cat>
          <c:val>
            <c:numRef>
              <c:f>Лист1!$E$2:$E$3</c:f>
              <c:numCache>
                <c:formatCode>0%</c:formatCode>
                <c:ptCount val="2"/>
                <c:pt idx="0">
                  <c:v>0.18000000000000005</c:v>
                </c:pt>
                <c:pt idx="1">
                  <c:v>0.2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EE5-4633-9645-888AFADF681F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затрудняюсь ответить</c:v>
                </c:pt>
              </c:strCache>
            </c:strRef>
          </c:tx>
          <c:spPr>
            <a:solidFill>
              <a:srgbClr val="6600FF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i="0" baseline="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подростки</c:v>
                </c:pt>
                <c:pt idx="1">
                  <c:v>взрослые</c:v>
                </c:pt>
              </c:strCache>
            </c:strRef>
          </c:cat>
          <c:val>
            <c:numRef>
              <c:f>Лист1!$F$2:$F$3</c:f>
              <c:numCache>
                <c:formatCode>0%</c:formatCode>
                <c:ptCount val="2"/>
                <c:pt idx="0">
                  <c:v>0.14000000000000001</c:v>
                </c:pt>
                <c:pt idx="1">
                  <c:v>2.0000000000000007E-2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EE5-4633-9645-888AFADF681F}"/>
            </c:ext>
          </c:extLst>
        </c:ser>
        <c:dLbls/>
        <c:gapWidth val="219"/>
        <c:overlap val="-27"/>
        <c:axId val="104614912"/>
        <c:axId val="104628992"/>
      </c:barChart>
      <c:catAx>
        <c:axId val="10461491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4628992"/>
        <c:crosses val="autoZero"/>
        <c:auto val="1"/>
        <c:lblAlgn val="ctr"/>
        <c:lblOffset val="100"/>
      </c:catAx>
      <c:valAx>
        <c:axId val="10462899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4614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3530456498942208E-4"/>
          <c:y val="0.89516983682909701"/>
          <c:w val="0.99043100992283539"/>
          <c:h val="0.10483016317090309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5"/>
      <c:hPercent val="50"/>
      <c:rotY val="44"/>
      <c:depthPercent val="100"/>
      <c:rAngAx val="1"/>
    </c:view3D>
    <c:floor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6.838610769984034E-2"/>
          <c:y val="7.2413793103448476E-2"/>
          <c:w val="0.92128825639914314"/>
          <c:h val="0.67248993875765539"/>
        </c:manualLayout>
      </c:layout>
      <c:bar3DChart>
        <c:barDir val="col"/>
        <c:grouping val="clustered"/>
        <c:dLbls/>
        <c:gapDepth val="0"/>
        <c:shape val="box"/>
        <c:axId val="104725504"/>
        <c:axId val="104866560"/>
        <c:axId val="0"/>
      </c:bar3DChart>
      <c:catAx>
        <c:axId val="104725504"/>
        <c:scaling>
          <c:orientation val="minMax"/>
        </c:scaling>
        <c:axPos val="b"/>
        <c:numFmt formatCode="General" sourceLinked="1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1080000" vert="horz"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04866560"/>
        <c:crosses val="autoZero"/>
        <c:auto val="1"/>
        <c:lblAlgn val="ctr"/>
        <c:lblOffset val="100"/>
        <c:tickLblSkip val="1"/>
        <c:tickMarkSkip val="1"/>
      </c:catAx>
      <c:valAx>
        <c:axId val="104866560"/>
        <c:scaling>
          <c:orientation val="minMax"/>
        </c:scaling>
        <c:axPos val="l"/>
        <c:numFmt formatCode="0%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04725504"/>
        <c:crosses val="autoZero"/>
        <c:crossBetween val="between"/>
      </c:valAx>
      <c:spPr>
        <a:noFill/>
        <a:ln w="25399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200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4.0730162527386926E-2"/>
          <c:y val="1.3509687086019906E-2"/>
          <c:w val="0.95926983747261318"/>
          <c:h val="0.83357913351289681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мама</c:v>
                </c:pt>
              </c:strCache>
            </c:strRef>
          </c:tx>
          <c:spPr>
            <a:solidFill>
              <a:srgbClr val="003399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подростки</c:v>
                </c:pt>
                <c:pt idx="1">
                  <c:v>взрослые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0.33000000000000013</c:v>
                </c:pt>
                <c:pt idx="1">
                  <c:v>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17B-4B9C-8ED0-A2437EC9E70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папа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подростки</c:v>
                </c:pt>
                <c:pt idx="1">
                  <c:v>взрослые</c:v>
                </c:pt>
              </c:strCache>
            </c:strRef>
          </c:cat>
          <c:val>
            <c:numRef>
              <c:f>Лист1!$C$2:$C$3</c:f>
              <c:numCache>
                <c:formatCode>0%</c:formatCode>
                <c:ptCount val="2"/>
                <c:pt idx="0">
                  <c:v>0.11</c:v>
                </c:pt>
                <c:pt idx="1">
                  <c:v>0.14000000000000001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17B-4B9C-8ED0-A2437EC9E70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сын</c:v>
                </c:pt>
              </c:strCache>
            </c:strRef>
          </c:tx>
          <c:spPr>
            <a:solidFill>
              <a:srgbClr val="FFFF00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 i="0" baseline="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подростки</c:v>
                </c:pt>
                <c:pt idx="1">
                  <c:v>взрослые</c:v>
                </c:pt>
              </c:strCache>
            </c:strRef>
          </c:cat>
          <c:val>
            <c:numRef>
              <c:f>Лист1!$D$2:$D$3</c:f>
              <c:numCache>
                <c:formatCode>0%</c:formatCode>
                <c:ptCount val="2"/>
                <c:pt idx="0">
                  <c:v>0</c:v>
                </c:pt>
                <c:pt idx="1">
                  <c:v>0.38000000000000012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17B-4B9C-8ED0-A2437EC9E70F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дочь</c:v>
                </c:pt>
              </c:strCache>
            </c:strRef>
          </c:tx>
          <c:spPr>
            <a:solidFill>
              <a:srgbClr val="00B050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 i="0" baseline="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подростки</c:v>
                </c:pt>
                <c:pt idx="1">
                  <c:v>взрослые</c:v>
                </c:pt>
              </c:strCache>
            </c:strRef>
          </c:cat>
          <c:val>
            <c:numRef>
              <c:f>Лист1!$E$2:$E$3</c:f>
              <c:numCache>
                <c:formatCode>0%</c:formatCode>
                <c:ptCount val="2"/>
                <c:pt idx="0">
                  <c:v>0</c:v>
                </c:pt>
                <c:pt idx="1">
                  <c:v>0.29000000000000009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17B-4B9C-8ED0-A2437EC9E70F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старшие братья, сестры</c:v>
                </c:pt>
              </c:strCache>
            </c:strRef>
          </c:tx>
          <c:spPr>
            <a:solidFill>
              <a:srgbClr val="99FF33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 i="0" baseline="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подростки</c:v>
                </c:pt>
                <c:pt idx="1">
                  <c:v>взрослые</c:v>
                </c:pt>
              </c:strCache>
            </c:strRef>
          </c:cat>
          <c:val>
            <c:numRef>
              <c:f>Лист1!$F$2:$F$3</c:f>
              <c:numCache>
                <c:formatCode>0%</c:formatCode>
                <c:ptCount val="2"/>
                <c:pt idx="0">
                  <c:v>0.18000000000000005</c:v>
                </c:pt>
                <c:pt idx="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17B-4B9C-8ED0-A2437EC9E70F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младшие братья, сестры</c:v>
                </c:pt>
              </c:strCache>
            </c:strRef>
          </c:tx>
          <c:spPr>
            <a:solidFill>
              <a:srgbClr val="6600FF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подростки</c:v>
                </c:pt>
                <c:pt idx="1">
                  <c:v>взрослые</c:v>
                </c:pt>
              </c:strCache>
            </c:strRef>
          </c:cat>
          <c:val>
            <c:numRef>
              <c:f>Лист1!$G$2:$G$3</c:f>
              <c:numCache>
                <c:formatCode>0%</c:formatCode>
                <c:ptCount val="2"/>
                <c:pt idx="0">
                  <c:v>0.37000000000000011</c:v>
                </c:pt>
                <c:pt idx="1">
                  <c:v>9.0000000000000024E-2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B17B-4B9C-8ED0-A2437EC9E70F}"/>
            </c:ext>
          </c:extLst>
        </c:ser>
        <c:dLbls/>
        <c:gapWidth val="219"/>
        <c:overlap val="-27"/>
        <c:axId val="98720000"/>
        <c:axId val="98750464"/>
      </c:barChart>
      <c:catAx>
        <c:axId val="9872000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8750464"/>
        <c:crosses val="autoZero"/>
        <c:auto val="1"/>
        <c:lblAlgn val="ctr"/>
        <c:lblOffset val="100"/>
      </c:catAx>
      <c:valAx>
        <c:axId val="9875046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8720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3530456498942273E-4"/>
          <c:y val="0.91559493159129612"/>
          <c:w val="0.99748404921041012"/>
          <c:h val="8.4405068408703945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4.116730078057191E-2"/>
          <c:y val="2.5570335904981582E-2"/>
          <c:w val="0.93766260966566028"/>
          <c:h val="0.75179018851706558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полностью согласен</c:v>
                </c:pt>
              </c:strCache>
            </c:strRef>
          </c:tx>
          <c:spPr>
            <a:solidFill>
              <a:srgbClr val="003399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подростки</c:v>
                </c:pt>
                <c:pt idx="1">
                  <c:v>взрослые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0.22</c:v>
                </c:pt>
                <c:pt idx="1">
                  <c:v>0.25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7E7-4431-8197-FA82266C8AA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скорее согласен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подростки</c:v>
                </c:pt>
                <c:pt idx="1">
                  <c:v>взрослые</c:v>
                </c:pt>
              </c:strCache>
            </c:strRef>
          </c:cat>
          <c:val>
            <c:numRef>
              <c:f>Лист1!$C$2:$C$3</c:f>
              <c:numCache>
                <c:formatCode>0%</c:formatCode>
                <c:ptCount val="2"/>
                <c:pt idx="0">
                  <c:v>0.48000000000000009</c:v>
                </c:pt>
                <c:pt idx="1">
                  <c:v>0.55000000000000004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7E7-4431-8197-FA82266C8AA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затрудняюсь ответить</c:v>
                </c:pt>
              </c:strCache>
            </c:strRef>
          </c:tx>
          <c:spPr>
            <a:solidFill>
              <a:srgbClr val="FFFF00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i="0" baseline="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подростки</c:v>
                </c:pt>
                <c:pt idx="1">
                  <c:v>взрослые</c:v>
                </c:pt>
              </c:strCache>
            </c:strRef>
          </c:cat>
          <c:val>
            <c:numRef>
              <c:f>Лист1!$D$2:$D$3</c:f>
              <c:numCache>
                <c:formatCode>0%</c:formatCode>
                <c:ptCount val="2"/>
                <c:pt idx="0">
                  <c:v>0.15000000000000005</c:v>
                </c:pt>
                <c:pt idx="1">
                  <c:v>0.05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7E7-4431-8197-FA82266C8AAA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категорически несогласен</c:v>
                </c:pt>
              </c:strCache>
            </c:strRef>
          </c:tx>
          <c:spPr>
            <a:solidFill>
              <a:srgbClr val="00B050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i="0" baseline="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подростки</c:v>
                </c:pt>
                <c:pt idx="1">
                  <c:v>взрослые</c:v>
                </c:pt>
              </c:strCache>
            </c:strRef>
          </c:cat>
          <c:val>
            <c:numRef>
              <c:f>Лист1!$E$2:$E$3</c:f>
              <c:numCache>
                <c:formatCode>0%</c:formatCode>
                <c:ptCount val="2"/>
                <c:pt idx="0">
                  <c:v>4.0000000000000015E-2</c:v>
                </c:pt>
                <c:pt idx="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7E7-4431-8197-FA82266C8AAA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скорее не согласен</c:v>
                </c:pt>
              </c:strCache>
            </c:strRef>
          </c:tx>
          <c:spPr>
            <a:solidFill>
              <a:srgbClr val="6600FF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i="0" baseline="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подростки</c:v>
                </c:pt>
                <c:pt idx="1">
                  <c:v>взрослые</c:v>
                </c:pt>
              </c:strCache>
            </c:strRef>
          </c:cat>
          <c:val>
            <c:numRef>
              <c:f>Лист1!$F$2:$F$3</c:f>
              <c:numCache>
                <c:formatCode>0%</c:formatCode>
                <c:ptCount val="2"/>
                <c:pt idx="0">
                  <c:v>0.11</c:v>
                </c:pt>
                <c:pt idx="1">
                  <c:v>0.15000000000000005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7E7-4431-8197-FA82266C8AAA}"/>
            </c:ext>
          </c:extLst>
        </c:ser>
        <c:dLbls/>
        <c:gapWidth val="219"/>
        <c:overlap val="-27"/>
        <c:axId val="105031168"/>
        <c:axId val="105032704"/>
      </c:barChart>
      <c:catAx>
        <c:axId val="10503116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5032704"/>
        <c:crosses val="autoZero"/>
        <c:auto val="1"/>
        <c:lblAlgn val="ctr"/>
        <c:lblOffset val="100"/>
      </c:catAx>
      <c:valAx>
        <c:axId val="10503270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5031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7624210006983561"/>
          <c:w val="1"/>
          <c:h val="0.12375789993016445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5.8514575112291099E-2"/>
          <c:y val="1.2632074069692115E-2"/>
          <c:w val="0.9414853813304489"/>
          <c:h val="0.68829491528358333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разные взгляды на жизнь</c:v>
                </c:pt>
              </c:strCache>
            </c:strRef>
          </c:tx>
          <c:spPr>
            <a:solidFill>
              <a:srgbClr val="003399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подростки</c:v>
                </c:pt>
                <c:pt idx="1">
                  <c:v>взрослые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0.4</c:v>
                </c:pt>
                <c:pt idx="1">
                  <c:v>0.26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466-42F0-A738-F27090507D3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неуважительное отношение друг к другу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подростки</c:v>
                </c:pt>
                <c:pt idx="1">
                  <c:v>взрослые</c:v>
                </c:pt>
              </c:strCache>
            </c:strRef>
          </c:cat>
          <c:val>
            <c:numRef>
              <c:f>Лист1!$C$2:$C$3</c:f>
              <c:numCache>
                <c:formatCode>0%</c:formatCode>
                <c:ptCount val="2"/>
                <c:pt idx="0">
                  <c:v>0.23</c:v>
                </c:pt>
                <c:pt idx="1">
                  <c:v>0.29000000000000009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466-42F0-A738-F27090507D3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нежелание помогать по дому</c:v>
                </c:pt>
              </c:strCache>
            </c:strRef>
          </c:tx>
          <c:spPr>
            <a:solidFill>
              <a:srgbClr val="FFFF00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i="0" baseline="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подростки</c:v>
                </c:pt>
                <c:pt idx="1">
                  <c:v>взрослые</c:v>
                </c:pt>
              </c:strCache>
            </c:strRef>
          </c:cat>
          <c:val>
            <c:numRef>
              <c:f>Лист1!$D$2:$D$3</c:f>
              <c:numCache>
                <c:formatCode>0%</c:formatCode>
                <c:ptCount val="2"/>
                <c:pt idx="0">
                  <c:v>0.11</c:v>
                </c:pt>
                <c:pt idx="1">
                  <c:v>0.23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466-42F0-A738-F27090507D30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неудовлетворенные потребности и ожидания</c:v>
                </c:pt>
              </c:strCache>
            </c:strRef>
          </c:tx>
          <c:spPr>
            <a:solidFill>
              <a:srgbClr val="00B050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i="0" baseline="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подростки</c:v>
                </c:pt>
                <c:pt idx="1">
                  <c:v>взрослые</c:v>
                </c:pt>
              </c:strCache>
            </c:strRef>
          </c:cat>
          <c:val>
            <c:numRef>
              <c:f>Лист1!$E$2:$E$3</c:f>
              <c:numCache>
                <c:formatCode>0%</c:formatCode>
                <c:ptCount val="2"/>
                <c:pt idx="0">
                  <c:v>0.26</c:v>
                </c:pt>
                <c:pt idx="1">
                  <c:v>0.21000000000000005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466-42F0-A738-F27090507D30}"/>
            </c:ext>
          </c:extLst>
        </c:ser>
        <c:dLbls/>
        <c:gapWidth val="219"/>
        <c:overlap val="-27"/>
        <c:axId val="104934784"/>
        <c:axId val="104934400"/>
      </c:barChart>
      <c:catAx>
        <c:axId val="10493478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4934400"/>
        <c:crosses val="autoZero"/>
        <c:auto val="1"/>
        <c:lblAlgn val="ctr"/>
        <c:lblOffset val="100"/>
      </c:catAx>
      <c:valAx>
        <c:axId val="10493440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4934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78165489663789389"/>
          <c:w val="1"/>
          <c:h val="0.21834510336210636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3.9613945789403429E-2"/>
          <c:y val="2.5570389595155379E-2"/>
          <c:w val="0.96038605421059664"/>
          <c:h val="0.79244351637696819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психологическое давление</c:v>
                </c:pt>
              </c:strCache>
            </c:strRef>
          </c:tx>
          <c:spPr>
            <a:solidFill>
              <a:srgbClr val="003399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подростки</c:v>
                </c:pt>
                <c:pt idx="1">
                  <c:v>взрослые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0.3600000000000001</c:v>
                </c:pt>
                <c:pt idx="1">
                  <c:v>0.23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50F-4E90-83C7-B1414DF5E85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материальные лишения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подростки</c:v>
                </c:pt>
                <c:pt idx="1">
                  <c:v>взрослые</c:v>
                </c:pt>
              </c:strCache>
            </c:strRef>
          </c:cat>
          <c:val>
            <c:numRef>
              <c:f>Лист1!$C$2:$C$3</c:f>
              <c:numCache>
                <c:formatCode>0%</c:formatCode>
                <c:ptCount val="2"/>
                <c:pt idx="0">
                  <c:v>0.1</c:v>
                </c:pt>
                <c:pt idx="1">
                  <c:v>0.19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50F-4E90-83C7-B1414DF5E85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насильственные действия</c:v>
                </c:pt>
              </c:strCache>
            </c:strRef>
          </c:tx>
          <c:spPr>
            <a:solidFill>
              <a:srgbClr val="FFFF00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i="0" baseline="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подростки</c:v>
                </c:pt>
                <c:pt idx="1">
                  <c:v>взрослые</c:v>
                </c:pt>
              </c:strCache>
            </c:strRef>
          </c:cat>
          <c:val>
            <c:numRef>
              <c:f>Лист1!$D$2:$D$3</c:f>
              <c:numCache>
                <c:formatCode>0%</c:formatCode>
                <c:ptCount val="2"/>
                <c:pt idx="0">
                  <c:v>0.12000000000000002</c:v>
                </c:pt>
                <c:pt idx="1">
                  <c:v>0.19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50F-4E90-83C7-B1414DF5E85B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спор</c:v>
                </c:pt>
              </c:strCache>
            </c:strRef>
          </c:tx>
          <c:spPr>
            <a:solidFill>
              <a:srgbClr val="00B050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i="0" baseline="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подростки</c:v>
                </c:pt>
                <c:pt idx="1">
                  <c:v>взрослые</c:v>
                </c:pt>
              </c:strCache>
            </c:strRef>
          </c:cat>
          <c:val>
            <c:numRef>
              <c:f>Лист1!$E$2:$E$3</c:f>
              <c:numCache>
                <c:formatCode>0%</c:formatCode>
                <c:ptCount val="2"/>
                <c:pt idx="0">
                  <c:v>0.41000000000000009</c:v>
                </c:pt>
                <c:pt idx="1">
                  <c:v>0.39000000000000012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50F-4E90-83C7-B1414DF5E85B}"/>
            </c:ext>
          </c:extLst>
        </c:ser>
        <c:dLbls/>
        <c:gapWidth val="219"/>
        <c:overlap val="-27"/>
        <c:axId val="108622592"/>
        <c:axId val="108624128"/>
      </c:barChart>
      <c:catAx>
        <c:axId val="10862259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8624128"/>
        <c:crosses val="autoZero"/>
        <c:auto val="1"/>
        <c:lblAlgn val="ctr"/>
        <c:lblOffset val="100"/>
      </c:catAx>
      <c:valAx>
        <c:axId val="10862412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8622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7973373569420599"/>
          <c:w val="1"/>
          <c:h val="0.12026626430579426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5.8514575112291099E-2"/>
          <c:y val="2.5570389595155382E-2"/>
          <c:w val="0.92031529401780898"/>
          <c:h val="0.78793504425434213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поиск компромисса</c:v>
                </c:pt>
              </c:strCache>
            </c:strRef>
          </c:tx>
          <c:spPr>
            <a:solidFill>
              <a:srgbClr val="003399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подростки</c:v>
                </c:pt>
                <c:pt idx="1">
                  <c:v>взрослые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0.61000000000000021</c:v>
                </c:pt>
                <c:pt idx="1">
                  <c:v>0.71000000000000019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808-4C7A-B2BA-35DEAE17A84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избегание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подростки</c:v>
                </c:pt>
                <c:pt idx="1">
                  <c:v>взрослые</c:v>
                </c:pt>
              </c:strCache>
            </c:strRef>
          </c:cat>
          <c:val>
            <c:numRef>
              <c:f>Лист1!$C$2:$C$3</c:f>
              <c:numCache>
                <c:formatCode>0%</c:formatCode>
                <c:ptCount val="2"/>
                <c:pt idx="0">
                  <c:v>6.0000000000000019E-2</c:v>
                </c:pt>
                <c:pt idx="1">
                  <c:v>8.0000000000000029E-2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808-4C7A-B2BA-35DEAE17A84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соперничество</c:v>
                </c:pt>
              </c:strCache>
            </c:strRef>
          </c:tx>
          <c:spPr>
            <a:solidFill>
              <a:srgbClr val="FFFF00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i="0" baseline="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подростки</c:v>
                </c:pt>
                <c:pt idx="1">
                  <c:v>взрослые</c:v>
                </c:pt>
              </c:strCache>
            </c:strRef>
          </c:cat>
          <c:val>
            <c:numRef>
              <c:f>Лист1!$D$2:$D$3</c:f>
              <c:numCache>
                <c:formatCode>0%</c:formatCode>
                <c:ptCount val="2"/>
                <c:pt idx="0">
                  <c:v>0.13</c:v>
                </c:pt>
                <c:pt idx="1">
                  <c:v>4.0000000000000015E-2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808-4C7A-B2BA-35DEAE17A84A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приспособление</c:v>
                </c:pt>
              </c:strCache>
            </c:strRef>
          </c:tx>
          <c:spPr>
            <a:solidFill>
              <a:srgbClr val="00B050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i="0" baseline="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подростки</c:v>
                </c:pt>
                <c:pt idx="1">
                  <c:v>взрослые</c:v>
                </c:pt>
              </c:strCache>
            </c:strRef>
          </c:cat>
          <c:val>
            <c:numRef>
              <c:f>Лист1!$E$2:$E$3</c:f>
              <c:numCache>
                <c:formatCode>0%</c:formatCode>
                <c:ptCount val="2"/>
                <c:pt idx="0">
                  <c:v>0.19</c:v>
                </c:pt>
                <c:pt idx="1">
                  <c:v>0.24000000000000005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808-4C7A-B2BA-35DEAE17A84A}"/>
            </c:ext>
          </c:extLst>
        </c:ser>
        <c:dLbls/>
        <c:gapWidth val="219"/>
        <c:overlap val="-27"/>
        <c:axId val="108517632"/>
        <c:axId val="108535808"/>
      </c:barChart>
      <c:catAx>
        <c:axId val="10851763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8535808"/>
        <c:crosses val="autoZero"/>
        <c:auto val="1"/>
        <c:lblAlgn val="ctr"/>
        <c:lblOffset val="100"/>
      </c:catAx>
      <c:valAx>
        <c:axId val="10853580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8517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91978206125245332"/>
          <c:w val="1"/>
          <c:h val="8.0217938747546597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4063"/>
            <a:ext cx="4959350" cy="372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79482" y="4714970"/>
            <a:ext cx="5437284" cy="4465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1" y="0"/>
            <a:ext cx="2949180" cy="495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663310" algn="l"/>
                <a:tab pos="1326619" algn="l"/>
                <a:tab pos="1989929" algn="l"/>
                <a:tab pos="2653238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1pPr>
          </a:lstStyle>
          <a:p>
            <a:endParaRPr lang="ru-RU" alt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847068" y="0"/>
            <a:ext cx="2949180" cy="495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663310" algn="l"/>
                <a:tab pos="1326619" algn="l"/>
                <a:tab pos="1989929" algn="l"/>
                <a:tab pos="2653238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1pPr>
          </a:lstStyle>
          <a:p>
            <a:endParaRPr lang="ru-RU" alt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1" y="9429937"/>
            <a:ext cx="2949180" cy="495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663310" algn="l"/>
                <a:tab pos="1326619" algn="l"/>
                <a:tab pos="1989929" algn="l"/>
                <a:tab pos="2653238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1pPr>
          </a:lstStyle>
          <a:p>
            <a:endParaRPr lang="ru-RU" alt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3847068" y="9429937"/>
            <a:ext cx="2949180" cy="495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663310" algn="l"/>
                <a:tab pos="1326619" algn="l"/>
                <a:tab pos="1989929" algn="l"/>
                <a:tab pos="2653238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1pPr>
          </a:lstStyle>
          <a:p>
            <a:fld id="{5BCAA553-CC83-4E99-8F2D-4B32DDB1165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9C3EEC6-4BFB-42C8-9036-0EABAB414DB4}" type="slidenum">
              <a:rPr lang="ru-RU" altLang="ru-RU"/>
              <a:pPr/>
              <a:t>1</a:t>
            </a:fld>
            <a:endParaRPr lang="ru-RU" altLang="ru-RU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4063"/>
            <a:ext cx="4960938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82" y="4714969"/>
            <a:ext cx="5438711" cy="446735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B71D6ED-0CCC-4377-98AA-8C367E99451C}" type="slidenum">
              <a:rPr lang="ru-RU" altLang="ru-RU"/>
              <a:pPr/>
              <a:t>10</a:t>
            </a:fld>
            <a:endParaRPr lang="ru-RU" altLang="ru-RU"/>
          </a:p>
        </p:txBody>
      </p:sp>
      <p:sp>
        <p:nvSpPr>
          <p:cNvPr id="235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4063"/>
            <a:ext cx="4960938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82" y="4714969"/>
            <a:ext cx="5438711" cy="446735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0406477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79F7F68-ECF0-4B4D-A45C-D8E1FDF94B3D}" type="slidenum">
              <a:rPr lang="ru-RU" altLang="ru-RU"/>
              <a:pPr/>
              <a:t>11</a:t>
            </a:fld>
            <a:endParaRPr lang="ru-RU" altLang="ru-RU"/>
          </a:p>
        </p:txBody>
      </p:sp>
      <p:sp>
        <p:nvSpPr>
          <p:cNvPr id="225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4063"/>
            <a:ext cx="4960938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82" y="4714969"/>
            <a:ext cx="5438711" cy="446735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F422465-8824-458E-B702-CDB83DC5B8A2}" type="slidenum">
              <a:rPr lang="ru-RU" altLang="ru-RU"/>
              <a:pPr/>
              <a:t>2</a:t>
            </a:fld>
            <a:endParaRPr lang="ru-RU" altLang="ru-RU"/>
          </a:p>
        </p:txBody>
      </p:sp>
      <p:sp>
        <p:nvSpPr>
          <p:cNvPr id="153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4063"/>
            <a:ext cx="4960938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82" y="4714969"/>
            <a:ext cx="5438711" cy="446735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068E369-B8AB-433C-9B74-29793C1C5B56}" type="slidenum">
              <a:rPr lang="ru-RU" altLang="ru-RU"/>
              <a:pPr/>
              <a:t>3</a:t>
            </a:fld>
            <a:endParaRPr lang="ru-RU" altLang="ru-RU"/>
          </a:p>
        </p:txBody>
      </p:sp>
      <p:sp>
        <p:nvSpPr>
          <p:cNvPr id="163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4063"/>
            <a:ext cx="4960938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82" y="4714969"/>
            <a:ext cx="5438711" cy="446735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500AC0F-1AF0-4E07-B897-4D3B12219F4F}" type="slidenum">
              <a:rPr lang="ru-RU" altLang="ru-RU"/>
              <a:pPr/>
              <a:t>4</a:t>
            </a:fld>
            <a:endParaRPr lang="ru-RU" altLang="ru-RU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4063"/>
            <a:ext cx="4960938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82" y="4714969"/>
            <a:ext cx="5438711" cy="446735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3511672-6712-46B3-970C-B2048452EAE7}" type="slidenum">
              <a:rPr lang="ru-RU" altLang="ru-RU"/>
              <a:pPr/>
              <a:t>5</a:t>
            </a:fld>
            <a:endParaRPr lang="ru-RU" altLang="ru-RU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4063"/>
            <a:ext cx="4960938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82" y="4714969"/>
            <a:ext cx="5438711" cy="446735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7EE9B1C-82B8-4CF8-8B78-716DC950BABC}" type="slidenum">
              <a:rPr lang="ru-RU" altLang="ru-RU"/>
              <a:pPr/>
              <a:t>6</a:t>
            </a:fld>
            <a:endParaRPr lang="ru-RU" altLang="ru-RU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4063"/>
            <a:ext cx="4960938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82" y="4714969"/>
            <a:ext cx="5438711" cy="446735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41FB83D-B21A-4969-BA8A-F7526B4FB7BE}" type="slidenum">
              <a:rPr lang="ru-RU" altLang="ru-RU"/>
              <a:pPr/>
              <a:t>7</a:t>
            </a:fld>
            <a:endParaRPr lang="ru-RU" altLang="ru-RU"/>
          </a:p>
        </p:txBody>
      </p:sp>
      <p:sp>
        <p:nvSpPr>
          <p:cNvPr id="215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4063"/>
            <a:ext cx="4960938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82" y="4714969"/>
            <a:ext cx="5438711" cy="446735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B71D6ED-0CCC-4377-98AA-8C367E99451C}" type="slidenum">
              <a:rPr lang="ru-RU" altLang="ru-RU"/>
              <a:pPr/>
              <a:t>8</a:t>
            </a:fld>
            <a:endParaRPr lang="ru-RU" altLang="ru-RU"/>
          </a:p>
        </p:txBody>
      </p:sp>
      <p:sp>
        <p:nvSpPr>
          <p:cNvPr id="235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4063"/>
            <a:ext cx="4960938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82" y="4714969"/>
            <a:ext cx="5438711" cy="446735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B71D6ED-0CCC-4377-98AA-8C367E99451C}" type="slidenum">
              <a:rPr lang="ru-RU" altLang="ru-RU"/>
              <a:pPr/>
              <a:t>9</a:t>
            </a:fld>
            <a:endParaRPr lang="ru-RU" altLang="ru-RU"/>
          </a:p>
        </p:txBody>
      </p:sp>
      <p:sp>
        <p:nvSpPr>
          <p:cNvPr id="235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4063"/>
            <a:ext cx="4960938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82" y="4714969"/>
            <a:ext cx="5438711" cy="446735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152540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20.2.22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4032F11-9F07-46D5-B4F3-4F1C1FF32A3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790685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20.2.22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040B571-B2D3-4EC3-8B0F-73CC36A53FF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075123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604963"/>
            <a:ext cx="2055813" cy="45243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9800" cy="45243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20.2.22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74BD021-61E4-4BEB-8D3B-81325597C8C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898504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803400"/>
            <a:ext cx="7313613" cy="18240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>
          <a:xfrm>
            <a:off x="5932488" y="4324350"/>
            <a:ext cx="2295525" cy="363538"/>
          </a:xfrm>
        </p:spPr>
        <p:txBody>
          <a:bodyPr/>
          <a:lstStyle>
            <a:lvl1pPr>
              <a:defRPr/>
            </a:lvl1pPr>
          </a:lstStyle>
          <a:p>
            <a:r>
              <a:rPr lang="ru-RU" altLang="ru-RU"/>
              <a:t>20.2.22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1"/>
          </p:nvPr>
        </p:nvSpPr>
        <p:spPr>
          <a:xfrm>
            <a:off x="6057900" y="1430338"/>
            <a:ext cx="2170113" cy="363537"/>
          </a:xfrm>
        </p:spPr>
        <p:txBody>
          <a:bodyPr/>
          <a:lstStyle>
            <a:lvl1pPr>
              <a:defRPr/>
            </a:lvl1pPr>
          </a:lstStyle>
          <a:p>
            <a:fld id="{7C9B590B-5738-464B-B5E1-2365A6B5A4D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4702597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20.2.22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C747535-D76C-42CC-BA71-5C89900CBBE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1729919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20.2.22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A158ECA-C7E6-426F-85A7-92286AEB235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8142639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20.2.22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54D0CF1-8C08-4011-B964-07235D344B4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4421998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93725" y="2193925"/>
            <a:ext cx="3900488" cy="4067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6613" y="2193925"/>
            <a:ext cx="3900487" cy="4067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20.2.22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3E8836F-2E06-403D-95DF-2FBA7961F32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5699056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20.2.22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D5F6B32-F2F3-45FF-8E0B-89CB6C27269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9207846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20.2.22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383B01D-7B33-404C-8F75-46E290463F4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7586083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20.2.22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A722FD5-1FCC-4923-A03C-3CFE09360B9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658707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20.2.22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CD83E43-9A78-4579-BC27-6FCC6BFDF1A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1934643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20.2.22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F589462-E069-4D4E-A84C-607AF5786C4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969939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20.2.22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6DAF386-5C4C-4525-A871-527B34D61CE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434400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20.2.22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401E594-BE4E-4E72-9F0C-71E278B46C0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4370496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9550" y="763588"/>
            <a:ext cx="1987550" cy="54975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93725" y="763588"/>
            <a:ext cx="5813425" cy="54975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20.2.22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051F0EB-A723-474C-AEE8-57FD1950354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220498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20.2.22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A94FDC5-43EF-40DB-8251-10C7A8CE187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521771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20.2.22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8EE5379-8954-4132-87D2-C031E7E7B70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34445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20.2.22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DCCC338-796D-4481-9B62-BBAD9F11DD5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310699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20.2.22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E85123F-BE5A-438D-ACF7-EB93DD83F34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676270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20.2.22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EAAB779-CE89-4CEE-BDAC-94750184B0D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866721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20.2.22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0CA2EE7-F164-4918-AB3D-2199BFB6DE6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856992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20.2.22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32D7B7D-449F-4EE7-ACB2-1320C791F77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712031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8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995863"/>
            <a:ext cx="9144000" cy="186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803400"/>
            <a:ext cx="7313613" cy="182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мышьюОбразец заголовка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5932488" y="4324350"/>
            <a:ext cx="229552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+mn-lt"/>
                <a:cs typeface="Arial Unicode MS" charset="0"/>
              </a:defRPr>
            </a:lvl1pPr>
          </a:lstStyle>
          <a:p>
            <a:r>
              <a:rPr lang="ru-RU" altLang="ru-RU"/>
              <a:t>20.2.22</a:t>
            </a: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914400" y="4324350"/>
            <a:ext cx="487997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6057900" y="1430338"/>
            <a:ext cx="2170113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+mn-lt"/>
                <a:cs typeface="Arial Unicode MS" charset="0"/>
              </a:defRPr>
            </a:lvl1pPr>
          </a:lstStyle>
          <a:p>
            <a:fld id="{53B651C6-922F-4476-9A2B-69683156483D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0492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72" r:id="rId12"/>
  </p:sldLayoutIdLst>
  <p:hf sldNum="0" hdr="0" ftr="0"/>
  <p:txStyles>
    <p:titleStyle>
      <a:lvl1pPr algn="l" defTabSz="449263" rtl="0" eaLnBrk="1" fontAlgn="base" hangingPunct="1">
        <a:lnSpc>
          <a:spcPct val="8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eaLnBrk="1" fontAlgn="base" hangingPunct="1">
        <a:lnSpc>
          <a:spcPct val="8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entury Gothic" panose="020B0502020202020204" pitchFamily="34" charset="0"/>
          <a:ea typeface="Microsoft YaHei" panose="020B0503020204020204" pitchFamily="34" charset="-122"/>
        </a:defRPr>
      </a:lvl2pPr>
      <a:lvl3pPr marL="1143000" indent="-228600" algn="l" defTabSz="449263" rtl="0" eaLnBrk="1" fontAlgn="base" hangingPunct="1">
        <a:lnSpc>
          <a:spcPct val="8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entury Gothic" panose="020B0502020202020204" pitchFamily="34" charset="0"/>
          <a:ea typeface="Microsoft YaHei" panose="020B0503020204020204" pitchFamily="34" charset="-122"/>
        </a:defRPr>
      </a:lvl3pPr>
      <a:lvl4pPr marL="1600200" indent="-228600" algn="l" defTabSz="449263" rtl="0" eaLnBrk="1" fontAlgn="base" hangingPunct="1">
        <a:lnSpc>
          <a:spcPct val="8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entury Gothic" panose="020B0502020202020204" pitchFamily="34" charset="0"/>
          <a:ea typeface="Microsoft YaHei" panose="020B0503020204020204" pitchFamily="34" charset="-122"/>
        </a:defRPr>
      </a:lvl4pPr>
      <a:lvl5pPr marL="2057400" indent="-228600" algn="l" defTabSz="449263" rtl="0" eaLnBrk="1" fontAlgn="base" hangingPunct="1">
        <a:lnSpc>
          <a:spcPct val="8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entury Gothic" panose="020B0502020202020204" pitchFamily="34" charset="0"/>
          <a:ea typeface="Microsoft YaHei" panose="020B0503020204020204" pitchFamily="34" charset="-122"/>
        </a:defRPr>
      </a:lvl5pPr>
      <a:lvl6pPr marL="2514600" indent="-228600" algn="l" defTabSz="449263" rtl="0" eaLnBrk="1" fontAlgn="base" hangingPunct="1">
        <a:lnSpc>
          <a:spcPct val="8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entury Gothic" panose="020B0502020202020204" pitchFamily="34" charset="0"/>
          <a:ea typeface="Microsoft YaHei" panose="020B0503020204020204" pitchFamily="34" charset="-122"/>
        </a:defRPr>
      </a:lvl6pPr>
      <a:lvl7pPr marL="2971800" indent="-228600" algn="l" defTabSz="449263" rtl="0" eaLnBrk="1" fontAlgn="base" hangingPunct="1">
        <a:lnSpc>
          <a:spcPct val="8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entury Gothic" panose="020B0502020202020204" pitchFamily="34" charset="0"/>
          <a:ea typeface="Microsoft YaHei" panose="020B0503020204020204" pitchFamily="34" charset="-122"/>
        </a:defRPr>
      </a:lvl7pPr>
      <a:lvl8pPr marL="3429000" indent="-228600" algn="l" defTabSz="449263" rtl="0" eaLnBrk="1" fontAlgn="base" hangingPunct="1">
        <a:lnSpc>
          <a:spcPct val="8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entury Gothic" panose="020B0502020202020204" pitchFamily="34" charset="0"/>
          <a:ea typeface="Microsoft YaHei" panose="020B0503020204020204" pitchFamily="34" charset="-122"/>
        </a:defRPr>
      </a:lvl8pPr>
      <a:lvl9pPr marL="3886200" indent="-228600" algn="l" defTabSz="449263" rtl="0" eaLnBrk="1" fontAlgn="base" hangingPunct="1">
        <a:lnSpc>
          <a:spcPct val="8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entury Gothic" panose="020B0502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1" fontAlgn="base" hangingPunct="1">
        <a:lnSpc>
          <a:spcPct val="89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2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lnSpc>
          <a:spcPct val="89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1" fontAlgn="base" hangingPunct="1">
        <a:lnSpc>
          <a:spcPct val="89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16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1" fontAlgn="base" hangingPunct="1">
        <a:lnSpc>
          <a:spcPct val="89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16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1" fontAlgn="base" hangingPunct="1">
        <a:lnSpc>
          <a:spcPct val="89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8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71700" y="763588"/>
            <a:ext cx="6375400" cy="129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3725" y="2193925"/>
            <a:ext cx="7953375" cy="406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0"/>
            <a:r>
              <a:rPr lang="en-GB" altLang="ru-RU" smtClean="0"/>
              <a:t>Девятый уровень структурыОбразец текста</a:t>
            </a:r>
          </a:p>
          <a:p>
            <a:pPr lvl="1"/>
            <a:r>
              <a:rPr lang="en-GB" altLang="ru-RU" smtClean="0"/>
              <a:t>Второй уровень</a:t>
            </a:r>
          </a:p>
          <a:p>
            <a:pPr lvl="2"/>
            <a:r>
              <a:rPr lang="en-GB" altLang="ru-RU" smtClean="0"/>
              <a:t>Третий уровень</a:t>
            </a:r>
          </a:p>
          <a:p>
            <a:pPr lvl="3"/>
            <a:r>
              <a:rPr lang="en-GB" altLang="ru-RU" smtClean="0"/>
              <a:t>Четвертый уровень</a:t>
            </a:r>
          </a:p>
          <a:p>
            <a:pPr lvl="4"/>
            <a:r>
              <a:rPr lang="en-GB" altLang="ru-RU" smtClean="0"/>
              <a:t>Пятый уровень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6411913" y="6356350"/>
            <a:ext cx="2135187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+mn-lt"/>
                <a:cs typeface="Arial Unicode MS" charset="0"/>
              </a:defRPr>
            </a:lvl1pPr>
          </a:lstStyle>
          <a:p>
            <a:r>
              <a:rPr lang="ru-RU" altLang="ru-RU"/>
              <a:t>20.2.22</a:t>
            </a: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593725" y="6356350"/>
            <a:ext cx="568007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6572250" y="381000"/>
            <a:ext cx="1974850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+mn-lt"/>
                <a:cs typeface="Arial Unicode MS" charset="0"/>
              </a:defRPr>
            </a:lvl1pPr>
          </a:lstStyle>
          <a:p>
            <a:fld id="{9EB6FBD2-2589-49E4-9B00-B3301C7B994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/>
  <p:txStyles>
    <p:titleStyle>
      <a:lvl1pPr algn="l" defTabSz="449263" rtl="0" fontAlgn="base">
        <a:lnSpc>
          <a:spcPct val="8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fontAlgn="base">
        <a:lnSpc>
          <a:spcPct val="8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entury Gothic" panose="020B0502020202020204" pitchFamily="34" charset="0"/>
          <a:ea typeface="Microsoft YaHei" panose="020B0503020204020204" pitchFamily="34" charset="-122"/>
        </a:defRPr>
      </a:lvl2pPr>
      <a:lvl3pPr marL="1143000" indent="-228600" algn="l" defTabSz="449263" rtl="0" fontAlgn="base">
        <a:lnSpc>
          <a:spcPct val="8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entury Gothic" panose="020B0502020202020204" pitchFamily="34" charset="0"/>
          <a:ea typeface="Microsoft YaHei" panose="020B0503020204020204" pitchFamily="34" charset="-122"/>
        </a:defRPr>
      </a:lvl3pPr>
      <a:lvl4pPr marL="1600200" indent="-228600" algn="l" defTabSz="449263" rtl="0" fontAlgn="base">
        <a:lnSpc>
          <a:spcPct val="8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entury Gothic" panose="020B0502020202020204" pitchFamily="34" charset="0"/>
          <a:ea typeface="Microsoft YaHei" panose="020B0503020204020204" pitchFamily="34" charset="-122"/>
        </a:defRPr>
      </a:lvl4pPr>
      <a:lvl5pPr marL="2057400" indent="-228600" algn="l" defTabSz="449263" rtl="0" fontAlgn="base">
        <a:lnSpc>
          <a:spcPct val="8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entury Gothic" panose="020B0502020202020204" pitchFamily="34" charset="0"/>
          <a:ea typeface="Microsoft YaHei" panose="020B0503020204020204" pitchFamily="34" charset="-122"/>
        </a:defRPr>
      </a:lvl5pPr>
      <a:lvl6pPr marL="2514600" indent="-228600" algn="l" defTabSz="449263" rtl="0" fontAlgn="base">
        <a:lnSpc>
          <a:spcPct val="8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entury Gothic" panose="020B0502020202020204" pitchFamily="34" charset="0"/>
          <a:ea typeface="Microsoft YaHei" panose="020B0503020204020204" pitchFamily="34" charset="-122"/>
        </a:defRPr>
      </a:lvl6pPr>
      <a:lvl7pPr marL="2971800" indent="-228600" algn="l" defTabSz="449263" rtl="0" fontAlgn="base">
        <a:lnSpc>
          <a:spcPct val="8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entury Gothic" panose="020B0502020202020204" pitchFamily="34" charset="0"/>
          <a:ea typeface="Microsoft YaHei" panose="020B0503020204020204" pitchFamily="34" charset="-122"/>
        </a:defRPr>
      </a:lvl7pPr>
      <a:lvl8pPr marL="3429000" indent="-228600" algn="l" defTabSz="449263" rtl="0" fontAlgn="base">
        <a:lnSpc>
          <a:spcPct val="8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entury Gothic" panose="020B0502020202020204" pitchFamily="34" charset="0"/>
          <a:ea typeface="Microsoft YaHei" panose="020B0503020204020204" pitchFamily="34" charset="-122"/>
        </a:defRPr>
      </a:lvl8pPr>
      <a:lvl9pPr marL="3886200" indent="-228600" algn="l" defTabSz="449263" rtl="0" fontAlgn="base">
        <a:lnSpc>
          <a:spcPct val="8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entury Gothic" panose="020B0502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fontAlgn="base">
        <a:lnSpc>
          <a:spcPct val="89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2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lnSpc>
          <a:spcPct val="89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lnSpc>
          <a:spcPct val="89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16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lnSpc>
          <a:spcPct val="89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16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lnSpc>
          <a:spcPct val="89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&#1041;&#1091;&#1082;&#1083;&#1077;&#1090;%202.pub" TargetMode="Externa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&#1040;&#1085;&#1082;&#1077;&#1090;&#1072;.docx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51520" y="836712"/>
            <a:ext cx="8825379" cy="1839362"/>
          </a:xfrm>
          <a:ln/>
        </p:spPr>
        <p:txBody>
          <a:bodyPr anchor="t"/>
          <a:lstStyle/>
          <a:p>
            <a:pPr algn="ctr">
              <a:lnSpc>
                <a:spcPct val="9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ru-RU" altLang="ru-RU" sz="4400" b="1" dirty="0" smtClean="0">
                <a:solidFill>
                  <a:srgbClr val="003399"/>
                </a:solidFill>
                <a:latin typeface="Times New Roman" panose="02020603050405020304" pitchFamily="18" charset="0"/>
              </a:rPr>
              <a:t>Конфликт поколений</a:t>
            </a:r>
            <a:r>
              <a:rPr lang="ru-RU" altLang="ru-RU" sz="4400" dirty="0">
                <a:solidFill>
                  <a:srgbClr val="003399"/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4400" dirty="0">
                <a:solidFill>
                  <a:srgbClr val="003399"/>
                </a:solidFill>
                <a:latin typeface="Times New Roman" panose="02020603050405020304" pitchFamily="18" charset="0"/>
              </a:rPr>
            </a:br>
            <a:endParaRPr lang="ru-RU" altLang="ru-RU" sz="4400" dirty="0">
              <a:solidFill>
                <a:srgbClr val="00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4681529" y="3501008"/>
            <a:ext cx="4360883" cy="2317002"/>
          </a:xfrm>
          <a:ln/>
        </p:spPr>
        <p:txBody>
          <a:bodyPr lIns="90000" tIns="45000" rIns="90000" bIns="45000"/>
          <a:lstStyle/>
          <a:p>
            <a:pPr marL="0" indent="0" algn="r">
              <a:lnSpc>
                <a:spcPct val="90000"/>
              </a:lnSpc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altLang="ru-RU" sz="2400" b="1" dirty="0">
                <a:latin typeface="Times New Roman" panose="02020603050405020304" pitchFamily="18" charset="0"/>
              </a:rPr>
              <a:t>Автор:</a:t>
            </a:r>
            <a:r>
              <a:rPr lang="ru-RU" altLang="ru-RU" sz="2400" dirty="0">
                <a:latin typeface="Times New Roman" panose="02020603050405020304" pitchFamily="18" charset="0"/>
              </a:rPr>
              <a:t> </a:t>
            </a:r>
            <a:r>
              <a:rPr lang="ru-RU" altLang="ru-RU" sz="2400" dirty="0" err="1" smtClean="0">
                <a:latin typeface="Times New Roman" panose="02020603050405020304" pitchFamily="18" charset="0"/>
              </a:rPr>
              <a:t>Кучерук</a:t>
            </a:r>
            <a:r>
              <a:rPr lang="ru-RU" altLang="ru-RU" sz="2400" dirty="0" smtClean="0">
                <a:latin typeface="Times New Roman" panose="02020603050405020304" pitchFamily="18" charset="0"/>
              </a:rPr>
              <a:t> Софья</a:t>
            </a:r>
            <a:endParaRPr lang="ru-RU" altLang="ru-RU" sz="2400" dirty="0">
              <a:latin typeface="Times New Roman" panose="02020603050405020304" pitchFamily="18" charset="0"/>
            </a:endParaRPr>
          </a:p>
          <a:p>
            <a:pPr marL="0" indent="0" algn="r">
              <a:lnSpc>
                <a:spcPct val="90000"/>
              </a:lnSpc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altLang="ru-RU" sz="2400" dirty="0">
                <a:latin typeface="Times New Roman" panose="02020603050405020304" pitchFamily="18" charset="0"/>
              </a:rPr>
              <a:t>обучающаяся </a:t>
            </a:r>
            <a:r>
              <a:rPr lang="ru-RU" altLang="ru-RU" sz="2400" dirty="0" smtClean="0">
                <a:latin typeface="Times New Roman" panose="02020603050405020304" pitchFamily="18" charset="0"/>
              </a:rPr>
              <a:t>9А </a:t>
            </a:r>
            <a:r>
              <a:rPr lang="ru-RU" altLang="ru-RU" sz="2400" dirty="0">
                <a:latin typeface="Times New Roman" panose="02020603050405020304" pitchFamily="18" charset="0"/>
              </a:rPr>
              <a:t>класса</a:t>
            </a:r>
          </a:p>
          <a:p>
            <a:pPr marL="0" indent="0" algn="r">
              <a:lnSpc>
                <a:spcPct val="90000"/>
              </a:lnSpc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altLang="ru-RU" sz="2400" b="1" dirty="0">
                <a:latin typeface="Times New Roman" panose="02020603050405020304" pitchFamily="18" charset="0"/>
              </a:rPr>
              <a:t>Руководитель: </a:t>
            </a:r>
            <a:r>
              <a:rPr lang="ru-RU" altLang="ru-RU" sz="2400" dirty="0">
                <a:latin typeface="Times New Roman" panose="02020603050405020304" pitchFamily="18" charset="0"/>
              </a:rPr>
              <a:t>Ульянова Е. П.</a:t>
            </a:r>
          </a:p>
          <a:p>
            <a:pPr marL="0" indent="0" algn="r">
              <a:lnSpc>
                <a:spcPct val="90000"/>
              </a:lnSpc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altLang="ru-RU" sz="2400" dirty="0">
                <a:latin typeface="Times New Roman" panose="02020603050405020304" pitchFamily="18" charset="0"/>
              </a:rPr>
              <a:t>учитель обществознания</a:t>
            </a:r>
          </a:p>
          <a:p>
            <a:pPr marL="0" indent="0" algn="r">
              <a:lnSpc>
                <a:spcPct val="90000"/>
              </a:lnSpc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ru-RU" altLang="ru-RU" sz="2400" dirty="0"/>
          </a:p>
        </p:txBody>
      </p:sp>
      <p:pic>
        <p:nvPicPr>
          <p:cNvPr id="23554" name="Picture 2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132856"/>
            <a:ext cx="4110904" cy="3672408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2699792" y="476672"/>
            <a:ext cx="6444208" cy="864096"/>
          </a:xfrm>
          <a:ln/>
        </p:spPr>
        <p:txBody>
          <a:bodyPr/>
          <a:lstStyle/>
          <a:p>
            <a:pPr>
              <a:lnSpc>
                <a:spcPct val="9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ru-RU" sz="28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sz="28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Как вы считаете, какой может быть выход из конфликтной </a:t>
            </a:r>
            <a:r>
              <a:rPr lang="ru-RU" sz="28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ситуации?</a:t>
            </a:r>
            <a:r>
              <a:rPr lang="ru-RU" sz="28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2800" b="1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593725" y="2193925"/>
            <a:ext cx="7954963" cy="406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xmlns="" val="735838143"/>
              </p:ext>
            </p:extLst>
          </p:nvPr>
        </p:nvGraphicFramePr>
        <p:xfrm>
          <a:off x="323528" y="1268760"/>
          <a:ext cx="8820472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31186060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1619672" y="620688"/>
            <a:ext cx="7131050" cy="715962"/>
          </a:xfrm>
          <a:ln/>
        </p:spPr>
        <p:txBody>
          <a:bodyPr/>
          <a:lstStyle/>
          <a:p>
            <a:pPr algn="r">
              <a:lnSpc>
                <a:spcPct val="9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ru-RU" altLang="ru-RU" sz="4000" b="1" dirty="0">
                <a:solidFill>
                  <a:srgbClr val="003399"/>
                </a:solidFill>
                <a:latin typeface="Times New Roman" panose="02020603050405020304" pitchFamily="18" charset="0"/>
              </a:rPr>
              <a:t>Результаты анкетирования</a:t>
            </a:r>
          </a:p>
        </p:txBody>
      </p:sp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357158" y="1571612"/>
            <a:ext cx="8358246" cy="4929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28600" indent="-22701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90000"/>
              </a:lnSpc>
              <a:spcBef>
                <a:spcPts val="1000"/>
              </a:spcBef>
              <a:spcAft>
                <a:spcPts val="1425"/>
              </a:spcAft>
              <a:buClrTx/>
              <a:buSzTx/>
              <a:buFontTx/>
              <a:buNone/>
            </a:pPr>
            <a:endParaRPr lang="ru-RU" altLang="ru-RU" sz="2200" dirty="0">
              <a:latin typeface="Century Gothic" panose="020B0502020202020204" pitchFamily="34" charset="0"/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285720" y="1428736"/>
            <a:ext cx="8429684" cy="449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Таким образом, изучив необходимую литературу, проведя анализ небольшого социологического исследования, я пришла к выводу, что существует множество причин возникновения </a:t>
            </a:r>
            <a:r>
              <a:rPr kumimoji="0" lang="ru-RU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межпоколенческого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конфликта, но невозможно определить самый распространенный повод, потому что все люди индивидуальны, у каждого человека свое собственное мышление, свое виденье конфликтной ситуации, однако можно с уверенностью сказать, что в большинстве разным поколениям сложно понимать друг друга, это связано с их воспитанием, ценностями и мировоззрением. 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7904" y="476672"/>
            <a:ext cx="4047108" cy="1290637"/>
          </a:xfrm>
        </p:spPr>
        <p:txBody>
          <a:bodyPr/>
          <a:lstStyle/>
          <a:p>
            <a:pPr algn="r"/>
            <a:r>
              <a:rPr lang="ru-RU" sz="40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Буклет-памятка</a:t>
            </a:r>
            <a:endParaRPr lang="ru-RU" sz="4000" b="1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9" y="1484785"/>
            <a:ext cx="8223572" cy="4776316"/>
          </a:xfrm>
        </p:spPr>
        <p:txBody>
          <a:bodyPr/>
          <a:lstStyle/>
          <a:p>
            <a:pPr marL="0" indent="0">
              <a:tabLst>
                <a:tab pos="8075613" algn="l"/>
              </a:tabLst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Исходя из результатов анкетирования, я поняла, что между поколениями существуют различные проблемы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tabLst>
                <a:tab pos="8075613" algn="l"/>
              </a:tabLst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Для их решения мною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был разработан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буклет- памятка для школьников и родителей в помощь предотвращения конфликтов между поколениями.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(Приложение 2)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8036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476672"/>
            <a:ext cx="8759656" cy="61926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404664"/>
            <a:ext cx="8657800" cy="61206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331540"/>
            <a:ext cx="3984476" cy="937220"/>
          </a:xfrm>
        </p:spPr>
        <p:txBody>
          <a:bodyPr/>
          <a:lstStyle/>
          <a:p>
            <a:r>
              <a:rPr lang="ru-RU" sz="40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  <a:endParaRPr lang="ru-RU" sz="4000" b="1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1" y="980728"/>
            <a:ext cx="8682734" cy="5705479"/>
          </a:xfrm>
        </p:spPr>
        <p:txBody>
          <a:bodyPr/>
          <a:lstStyle/>
          <a:p>
            <a:pPr marL="0" indent="0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ходе исследовательской работы было выяснено, что существуют такие уникальные поколения, как «Отцы» и «Дети», наделенные своими собственными отличительными чертами. Выросшие в разное время и в разных условиях, они мыслят кардинально непохоже, имея свои принципы, ценности и мировоззрения, отличные от других. Именно по этой причине между поколениями возникают недопонимая и конфликты. Однако, любой конфликт можно решить. В этом могут помочь различные методики или советы от психологов. </a:t>
            </a:r>
          </a:p>
          <a:p>
            <a:pPr marL="0" indent="0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нами была изучена литература по данной теме и исследованы взаимоотношения детей со взрослыми, был проведен опрос обоих поколений и разработаны рекомендации по решению разрешению конфликтов. </a:t>
            </a:r>
          </a:p>
          <a:p>
            <a:pPr marL="0" indent="0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Работа оказалась для меня очень полезной. Однако в процессе работы у меня возникли трудности с составлением электронных диаграмм и презентации, которые были разрешены с помощью консультации и упорной работы.</a:t>
            </a:r>
          </a:p>
          <a:p>
            <a:r>
              <a:rPr lang="ru-RU" sz="1600" dirty="0"/>
              <a:t> </a:t>
            </a:r>
          </a:p>
          <a:p>
            <a:r>
              <a:rPr lang="ru-RU" sz="1600" dirty="0"/>
              <a:t> 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53718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339752" y="1196752"/>
            <a:ext cx="4968552" cy="1945332"/>
          </a:xfrm>
        </p:spPr>
        <p:txBody>
          <a:bodyPr/>
          <a:lstStyle/>
          <a:p>
            <a:r>
              <a:rPr lang="ru-RU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284984"/>
            <a:ext cx="3024188" cy="287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68337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1943100" y="623888"/>
            <a:ext cx="6591300" cy="860425"/>
          </a:xfrm>
          <a:ln/>
        </p:spPr>
        <p:txBody>
          <a:bodyPr/>
          <a:lstStyle/>
          <a:p>
            <a:pPr algn="r">
              <a:lnSpc>
                <a:spcPct val="9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ru-RU" altLang="ru-RU" sz="4000" b="1" dirty="0">
                <a:solidFill>
                  <a:srgbClr val="003399"/>
                </a:solidFill>
                <a:latin typeface="Times New Roman" panose="02020603050405020304" pitchFamily="18" charset="0"/>
              </a:rPr>
              <a:t>Цель и задачи</a:t>
            </a: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251520" y="1412776"/>
            <a:ext cx="8712968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28600" indent="-22701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100000"/>
              </a:lnSpc>
            </a:pPr>
            <a:r>
              <a:rPr lang="ru-RU" altLang="ru-RU" sz="2200" b="1" dirty="0">
                <a:solidFill>
                  <a:srgbClr val="003399"/>
                </a:solidFill>
                <a:latin typeface="Times New Roman" panose="02020603050405020304" pitchFamily="18" charset="0"/>
              </a:rPr>
              <a:t>Цель</a:t>
            </a:r>
            <a:r>
              <a:rPr lang="ru-RU" altLang="ru-RU" sz="2200" b="1" dirty="0" smtClean="0">
                <a:solidFill>
                  <a:srgbClr val="003399"/>
                </a:solidFill>
                <a:latin typeface="Times New Roman" panose="02020603050405020304" pitchFamily="18" charset="0"/>
              </a:rPr>
              <a:t>:</a:t>
            </a:r>
            <a:r>
              <a:rPr lang="ru-RU" dirty="0" smtClean="0"/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создание буклета - памятки с рекомендациями для родителей и детей  по предотвращению конфликтов между поколениями. 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87" indent="0" algn="just" hangingPunct="1">
              <a:lnSpc>
                <a:spcPct val="90000"/>
              </a:lnSpc>
              <a:spcBef>
                <a:spcPts val="1000"/>
              </a:spcBef>
              <a:spcAft>
                <a:spcPts val="1425"/>
              </a:spcAft>
              <a:buSzPct val="45000"/>
            </a:pPr>
            <a:r>
              <a:rPr lang="ru-RU" altLang="ru-RU" sz="2200" b="1" dirty="0" smtClean="0">
                <a:solidFill>
                  <a:srgbClr val="003399"/>
                </a:solidFill>
                <a:latin typeface="Times New Roman" panose="02020603050405020304" pitchFamily="18" charset="0"/>
              </a:rPr>
              <a:t>Задачи:</a:t>
            </a:r>
          </a:p>
          <a:p>
            <a:pPr marL="458787" lvl="0" indent="-457200">
              <a:lnSpc>
                <a:spcPct val="100000"/>
              </a:lnSpc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Изучить данную проблему, при помощи разных источников информации.</a:t>
            </a:r>
          </a:p>
          <a:p>
            <a:pPr marL="458787" lvl="0" indent="-457200">
              <a:lnSpc>
                <a:spcPct val="100000"/>
              </a:lnSpc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Выявить причины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межпоколенных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конфликтов, понять, почему это происходит.</a:t>
            </a:r>
          </a:p>
          <a:p>
            <a:pPr marL="458787" lvl="0" indent="-457200">
              <a:lnSpc>
                <a:spcPct val="100000"/>
              </a:lnSpc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Провести опрос обоих поколений и анализ по данной проблеме.</a:t>
            </a:r>
          </a:p>
          <a:p>
            <a:pPr marL="458787" lvl="0" indent="-457200">
              <a:lnSpc>
                <a:spcPct val="100000"/>
              </a:lnSpc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Разработать  буклет - памятку с рекомендациями для родителей и детей по предотвращению конфликтов между поколениями познакомить с ней школьников и их родителей.</a:t>
            </a:r>
          </a:p>
          <a:p>
            <a:pPr hangingPunct="1">
              <a:lnSpc>
                <a:spcPct val="90000"/>
              </a:lnSpc>
              <a:spcBef>
                <a:spcPts val="1000"/>
              </a:spcBef>
              <a:spcAft>
                <a:spcPts val="1425"/>
              </a:spcAft>
              <a:buClrTx/>
              <a:buSzTx/>
              <a:buFontTx/>
              <a:buNone/>
            </a:pPr>
            <a:endParaRPr lang="ru-RU" altLang="ru-RU" sz="2200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723103" y="908720"/>
            <a:ext cx="8097369" cy="1008112"/>
          </a:xfrm>
          <a:ln/>
        </p:spPr>
        <p:txBody>
          <a:bodyPr/>
          <a:lstStyle/>
          <a:p>
            <a:pPr algn="r">
              <a:lnSpc>
                <a:spcPct val="9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altLang="ru-RU" sz="32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Опрос среди подростков и взрослых на тему </a:t>
            </a:r>
            <a:r>
              <a:rPr lang="ru-RU" sz="32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«Конфликт поколений»</a:t>
            </a:r>
            <a:r>
              <a:rPr lang="ru-RU" sz="32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3200" b="1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179512" y="2132856"/>
            <a:ext cx="8784976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28600" indent="-22701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indent="358775"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Для того чтобы определить, есть ли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конфликты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семьях своих одноклассников и старшеклассников школы, я решила провести опрос и узнать у них и у родителей, каковы причины недопонимания в конфликтах поколений.</a:t>
            </a:r>
          </a:p>
          <a:p>
            <a:pPr marL="0" indent="358775"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Для исследования конфликтов в семьях мною была разработана анкета. (</a:t>
            </a:r>
            <a:r>
              <a:rPr lang="ru-RU" sz="28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  <a:hlinkClick r:id="rId3" action="ppaction://hlinkfile"/>
              </a:rPr>
              <a:t>Приложение1</a:t>
            </a:r>
            <a:r>
              <a:rPr lang="ru-RU" sz="28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) Опрос по данной анкете проводился среди обучающихся и родителей 8-11 классов. Всего в анкете принимали участие 30 человек старшеклассников и 30 человек родителей. Результаты таковы: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2051720" y="692697"/>
            <a:ext cx="7056535" cy="504056"/>
          </a:xfrm>
          <a:ln/>
        </p:spPr>
        <p:txBody>
          <a:bodyPr/>
          <a:lstStyle/>
          <a:p>
            <a:r>
              <a:rPr lang="ru-RU" b="1" dirty="0" smtClean="0">
                <a:solidFill>
                  <a:srgbClr val="FF0066"/>
                </a:solidFill>
              </a:rPr>
              <a:t> </a:t>
            </a:r>
            <a:r>
              <a:rPr lang="ru-RU" sz="28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1. Бывают </a:t>
            </a:r>
            <a:r>
              <a:rPr lang="ru-RU" sz="28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ли в вашей семье конфликты?</a:t>
            </a:r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457200" y="1417489"/>
            <a:ext cx="8229600" cy="4708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3796613100"/>
              </p:ext>
            </p:extLst>
          </p:nvPr>
        </p:nvGraphicFramePr>
        <p:xfrm>
          <a:off x="107504" y="1415201"/>
          <a:ext cx="8856984" cy="48941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2915816" y="188640"/>
            <a:ext cx="5993471" cy="936104"/>
          </a:xfrm>
          <a:ln/>
        </p:spPr>
        <p:txBody>
          <a:bodyPr/>
          <a:lstStyle/>
          <a:p>
            <a:pPr algn="r">
              <a:lnSpc>
                <a:spcPct val="9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sz="28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2. Как часто в вашей семье возникают конфликты</a:t>
            </a:r>
            <a:r>
              <a:rPr lang="ru-RU" sz="28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altLang="ru-RU" sz="2800" b="1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179512" y="1088740"/>
            <a:ext cx="8651304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3717952914"/>
              </p:ext>
            </p:extLst>
          </p:nvPr>
        </p:nvGraphicFramePr>
        <p:xfrm>
          <a:off x="179512" y="980728"/>
          <a:ext cx="8784976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1392777" y="723579"/>
            <a:ext cx="7777559" cy="504056"/>
          </a:xfrm>
          <a:ln/>
        </p:spPr>
        <p:txBody>
          <a:bodyPr/>
          <a:lstStyle/>
          <a:p>
            <a:pPr algn="r">
              <a:lnSpc>
                <a:spcPct val="9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sz="2400" dirty="0" smtClean="0"/>
              <a:t> </a:t>
            </a:r>
            <a:r>
              <a:rPr lang="ru-RU" sz="28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3. С кем чаще всего возникают конфликты?</a:t>
            </a:r>
            <a:endParaRPr lang="ru-RU" altLang="ru-RU" sz="2800" b="1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468313" y="1628775"/>
            <a:ext cx="8280400" cy="482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682522207"/>
              </p:ext>
            </p:extLst>
          </p:nvPr>
        </p:nvGraphicFramePr>
        <p:xfrm>
          <a:off x="323851" y="1628774"/>
          <a:ext cx="8424861" cy="4968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xmlns="" val="1962914909"/>
              </p:ext>
            </p:extLst>
          </p:nvPr>
        </p:nvGraphicFramePr>
        <p:xfrm>
          <a:off x="323849" y="1268760"/>
          <a:ext cx="8569325" cy="5184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2195736" y="404664"/>
            <a:ext cx="6948264" cy="720080"/>
          </a:xfrm>
          <a:ln/>
        </p:spPr>
        <p:txBody>
          <a:bodyPr/>
          <a:lstStyle/>
          <a:p>
            <a:pPr algn="r">
              <a:lnSpc>
                <a:spcPct val="9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ru-RU" sz="2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4. Согласны </a:t>
            </a:r>
            <a:r>
              <a:rPr lang="ru-RU" sz="24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ли вы с утверждением, что люди разных поколений не понимают друг </a:t>
            </a:r>
            <a:r>
              <a:rPr lang="ru-RU" sz="2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друга?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800" b="1" dirty="0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395288" y="1628775"/>
            <a:ext cx="8353425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2332624402"/>
              </p:ext>
            </p:extLst>
          </p:nvPr>
        </p:nvGraphicFramePr>
        <p:xfrm>
          <a:off x="179512" y="1052736"/>
          <a:ext cx="8785225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3923928" y="188640"/>
            <a:ext cx="5220072" cy="864096"/>
          </a:xfrm>
          <a:ln/>
        </p:spPr>
        <p:txBody>
          <a:bodyPr/>
          <a:lstStyle/>
          <a:p>
            <a:pPr>
              <a:lnSpc>
                <a:spcPct val="9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ru-RU" sz="28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5. По </a:t>
            </a:r>
            <a:r>
              <a:rPr lang="ru-RU" sz="28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каким причинам возникают конфликтные </a:t>
            </a:r>
            <a:r>
              <a:rPr lang="ru-RU" sz="28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ситуации?</a:t>
            </a:r>
            <a:endParaRPr lang="ru-RU" altLang="ru-RU" sz="2800" b="1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593725" y="2193925"/>
            <a:ext cx="7954963" cy="406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1084567940"/>
              </p:ext>
            </p:extLst>
          </p:nvPr>
        </p:nvGraphicFramePr>
        <p:xfrm>
          <a:off x="431032" y="980728"/>
          <a:ext cx="8712968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4139952" y="188640"/>
            <a:ext cx="5004048" cy="936104"/>
          </a:xfrm>
          <a:ln/>
        </p:spPr>
        <p:txBody>
          <a:bodyPr/>
          <a:lstStyle/>
          <a:p>
            <a:pPr>
              <a:lnSpc>
                <a:spcPct val="9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ru-RU" sz="28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6. </a:t>
            </a:r>
            <a:r>
              <a:rPr lang="ru-RU" sz="28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В каких формах протекают конфликты</a:t>
            </a:r>
            <a:r>
              <a:rPr lang="ru-RU" sz="28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altLang="ru-RU" sz="2800" b="1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593725" y="2193925"/>
            <a:ext cx="7954963" cy="406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xmlns="" val="2924470539"/>
              </p:ext>
            </p:extLst>
          </p:nvPr>
        </p:nvGraphicFramePr>
        <p:xfrm>
          <a:off x="323528" y="1052736"/>
          <a:ext cx="8568952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25437812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entury Gothic"/>
        <a:ea typeface="Microsoft YaHei"/>
        <a:cs typeface=""/>
      </a:majorFont>
      <a:minorFont>
        <a:latin typeface="Century Gothic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entury Gothic"/>
        <a:ea typeface="Microsoft YaHei"/>
        <a:cs typeface=""/>
      </a:majorFont>
      <a:minorFont>
        <a:latin typeface="Century Gothic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550</TotalTime>
  <Words>542</Words>
  <Application>Microsoft Office PowerPoint</Application>
  <PresentationFormat>Экран (4:3)</PresentationFormat>
  <Paragraphs>45</Paragraphs>
  <Slides>16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Тема Office</vt:lpstr>
      <vt:lpstr>Тема Office</vt:lpstr>
      <vt:lpstr>Конфликт поколений </vt:lpstr>
      <vt:lpstr>Цель и задачи</vt:lpstr>
      <vt:lpstr>Опрос среди подростков и взрослых на тему «Конфликт поколений» </vt:lpstr>
      <vt:lpstr> 1. Бывают ли в вашей семье конфликты?</vt:lpstr>
      <vt:lpstr>2. Как часто в вашей семье возникают конфликты?</vt:lpstr>
      <vt:lpstr> 3. С кем чаще всего возникают конфликты?</vt:lpstr>
      <vt:lpstr>4. Согласны ли вы с утверждением, что люди разных поколений не понимают друг друга?  </vt:lpstr>
      <vt:lpstr> 5. По каким причинам возникают конфликтные ситуации?</vt:lpstr>
      <vt:lpstr> 6. В каких формах протекают конфликты?</vt:lpstr>
      <vt:lpstr>7. Как вы считаете, какой может быть выход из конфликтной ситуации? </vt:lpstr>
      <vt:lpstr>Результаты анкетирования</vt:lpstr>
      <vt:lpstr>Буклет-памятка</vt:lpstr>
      <vt:lpstr>Слайд 13</vt:lpstr>
      <vt:lpstr>Слайд 14</vt:lpstr>
      <vt:lpstr>Заключение</vt:lpstr>
      <vt:lpstr>Спасибо за внимание!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помогает нам лучше понимать друг друга?</dc:title>
  <dc:creator>Admin</dc:creator>
  <cp:lastModifiedBy>25 пк</cp:lastModifiedBy>
  <cp:revision>27</cp:revision>
  <cp:lastPrinted>1601-01-01T00:00:00Z</cp:lastPrinted>
  <dcterms:created xsi:type="dcterms:W3CDTF">2022-03-16T01:30:27Z</dcterms:created>
  <dcterms:modified xsi:type="dcterms:W3CDTF">2024-12-06T05:26:02Z</dcterms:modified>
</cp:coreProperties>
</file>