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>
      <p:cViewPr varScale="1">
        <p:scale>
          <a:sx n="81" d="100"/>
          <a:sy n="81" d="100"/>
        </p:scale>
        <p:origin x="-1450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07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665620094191606E-2"/>
          <c:y val="4.6296296296296528E-3"/>
          <c:w val="0.95133437990580849"/>
          <c:h val="0.768176433698003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 вашему мнению, что такое взаимопонимание?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13-401B-AFAB-1588A842E893}"/>
              </c:ext>
            </c:extLst>
          </c:dPt>
          <c:dPt>
            <c:idx val="1"/>
            <c:spPr>
              <a:solidFill>
                <a:srgbClr val="993366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13-401B-AFAB-1588A842E893}"/>
              </c:ext>
            </c:extLst>
          </c:dPt>
          <c:dPt>
            <c:idx val="2"/>
            <c:spPr>
              <a:solidFill>
                <a:srgbClr val="339966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13-401B-AFAB-1588A842E893}"/>
              </c:ext>
            </c:extLst>
          </c:dPt>
          <c:dLbls>
            <c:dLbl>
              <c:idx val="0"/>
              <c:layout>
                <c:manualLayout>
                  <c:x val="7.9761297468491199E-2"/>
                  <c:y val="-1.92953130121271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13-401B-AFAB-1588A842E893}"/>
                </c:ext>
              </c:extLst>
            </c:dLbl>
            <c:dLbl>
              <c:idx val="1"/>
              <c:layout>
                <c:manualLayout>
                  <c:x val="2.1194600713008261E-2"/>
                  <c:y val="-0.134023542042495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13-401B-AFAB-1588A842E893}"/>
                </c:ext>
              </c:extLst>
            </c:dLbl>
            <c:dLbl>
              <c:idx val="2"/>
              <c:layout>
                <c:manualLayout>
                  <c:x val="2.3852393753444442E-2"/>
                  <c:y val="-0.112530898608175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13-401B-AFAB-1588A842E893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не использую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0.60000000000000064</c:v>
                </c:pt>
                <c:pt idx="1">
                  <c:v>0.24000000000000021</c:v>
                </c:pt>
                <c:pt idx="2">
                  <c:v>0.16000000000000011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13-401B-AFAB-1588A842E893}"/>
            </c:ext>
          </c:extLst>
        </c:ser>
        <c:gapDepth val="0"/>
        <c:shape val="box"/>
        <c:axId val="184972416"/>
        <c:axId val="184973952"/>
        <c:axId val="0"/>
      </c:bar3DChart>
      <c:catAx>
        <c:axId val="18497241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973952"/>
        <c:crosses val="autoZero"/>
        <c:auto val="1"/>
        <c:lblAlgn val="ctr"/>
        <c:lblOffset val="100"/>
        <c:tickLblSkip val="1"/>
        <c:tickMarkSkip val="1"/>
      </c:catAx>
      <c:valAx>
        <c:axId val="1849739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97241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123214279616714"/>
          <c:y val="1.6307531486400514E-2"/>
          <c:w val="0.79242607564363332"/>
          <c:h val="0.8318053337714140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Ваше отношение к сленгу?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97E-4860-A7CE-C9C4987B38C6}"/>
              </c:ext>
            </c:extLst>
          </c:dPt>
          <c:dPt>
            <c:idx val="2"/>
            <c:spPr>
              <a:solidFill>
                <a:srgbClr val="00B050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27-43AD-99D0-0A44FBB23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хорошо</c:v>
                </c:pt>
                <c:pt idx="1">
                  <c:v>плохо</c:v>
                </c:pt>
                <c:pt idx="2">
                  <c:v>не очень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0.53</c:v>
                </c:pt>
                <c:pt idx="1">
                  <c:v>0.13800000000000001</c:v>
                </c:pt>
                <c:pt idx="2">
                  <c:v>0.32800000000000062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7E-4860-A7CE-C9C4987B38C6}"/>
            </c:ext>
          </c:extLst>
        </c:ser>
        <c:gapDepth val="0"/>
        <c:shape val="box"/>
        <c:axId val="185821440"/>
        <c:axId val="185823232"/>
        <c:axId val="0"/>
      </c:bar3DChart>
      <c:catAx>
        <c:axId val="185821440"/>
        <c:scaling>
          <c:orientation val="minMax"/>
        </c:scaling>
        <c:axPos val="b"/>
        <c:numFmt formatCode="0%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66000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823232"/>
        <c:crosses val="autoZero"/>
        <c:auto val="1"/>
        <c:lblAlgn val="ctr"/>
        <c:lblOffset val="100"/>
        <c:tickLblSkip val="1"/>
        <c:tickMarkSkip val="1"/>
      </c:catAx>
      <c:valAx>
        <c:axId val="1858232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82144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000000000000032E-2"/>
          <c:y val="3.0100334448160602E-2"/>
          <c:w val="0.92461538461538462"/>
          <c:h val="0.659190692766459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Соблюдаете ли вы правила русского языка при общении в сети?</c:v>
                </c:pt>
              </c:strCache>
            </c:strRef>
          </c:tx>
          <c:spPr>
            <a:solidFill>
              <a:srgbClr val="9999FF"/>
            </a:solidFill>
            <a:ln w="12699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71D-450E-AC50-91290AE46F3C}"/>
              </c:ext>
            </c:extLst>
          </c:dPt>
          <c:dPt>
            <c:idx val="1"/>
            <c:spPr>
              <a:solidFill>
                <a:srgbClr val="993366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1D-450E-AC50-91290AE46F3C}"/>
              </c:ext>
            </c:extLst>
          </c:dPt>
          <c:dPt>
            <c:idx val="2"/>
            <c:spPr>
              <a:solidFill>
                <a:srgbClr val="339966"/>
              </a:solidFill>
              <a:ln w="12699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71D-450E-AC50-91290AE46F3C}"/>
              </c:ext>
            </c:extLst>
          </c:dPt>
          <c:dLbls>
            <c:dLbl>
              <c:idx val="0"/>
              <c:layout>
                <c:manualLayout>
                  <c:x val="-6.7808395900317744E-4"/>
                  <c:y val="-8.5724878441564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1D-450E-AC50-91290AE46F3C}"/>
                </c:ext>
              </c:extLst>
            </c:dLbl>
            <c:dLbl>
              <c:idx val="1"/>
              <c:layout>
                <c:manualLayout>
                  <c:x val="-6.2886309557575334E-2"/>
                  <c:y val="3.58346046761040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1D-450E-AC50-91290AE46F3C}"/>
                </c:ext>
              </c:extLst>
            </c:dLbl>
            <c:dLbl>
              <c:idx val="2"/>
              <c:layout>
                <c:manualLayout>
                  <c:x val="-3.1738974761549896E-2"/>
                  <c:y val="-5.97494154351594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1D-450E-AC50-91290AE46F3C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не всегда</c:v>
                </c:pt>
                <c:pt idx="1">
                  <c:v>всегда</c:v>
                </c:pt>
                <c:pt idx="2">
                  <c:v>нет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0.45</c:v>
                </c:pt>
                <c:pt idx="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1D-450E-AC50-91290AE46F3C}"/>
            </c:ext>
          </c:extLst>
        </c:ser>
        <c:gapDepth val="0"/>
        <c:shape val="box"/>
        <c:axId val="185905920"/>
        <c:axId val="185907456"/>
        <c:axId val="0"/>
      </c:bar3DChart>
      <c:catAx>
        <c:axId val="1859059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42000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907456"/>
        <c:crosses val="autoZero"/>
        <c:auto val="1"/>
        <c:lblAlgn val="ctr"/>
        <c:lblOffset val="100"/>
        <c:tickLblSkip val="1"/>
        <c:tickMarkSkip val="1"/>
      </c:catAx>
      <c:valAx>
        <c:axId val="1859074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9059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2381337915647447E-2"/>
          <c:y val="2.2140506024633345E-2"/>
          <c:w val="0.92199321581443161"/>
          <c:h val="0.751290258257338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Почему в наше время, сленг очень популярен?</c:v>
                </c:pt>
              </c:strCache>
            </c:strRef>
          </c:tx>
          <c:spPr>
            <a:solidFill>
              <a:srgbClr val="3366FF"/>
            </a:solidFill>
            <a:ln w="1270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chemeClr val="accent2"/>
              </a:solidFill>
              <a:ln w="1270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CF-40B7-AD6F-8B6C2B667F8E}"/>
              </c:ext>
            </c:extLst>
          </c:dPt>
          <c:dPt>
            <c:idx val="1"/>
            <c:spPr>
              <a:solidFill>
                <a:srgbClr val="993366"/>
              </a:solidFill>
              <a:ln w="1270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CF-40B7-AD6F-8B6C2B667F8E}"/>
              </c:ext>
            </c:extLst>
          </c:dPt>
          <c:dPt>
            <c:idx val="2"/>
            <c:spPr>
              <a:solidFill>
                <a:srgbClr val="339966"/>
              </a:solidFill>
              <a:ln w="1270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CF-40B7-AD6F-8B6C2B667F8E}"/>
              </c:ext>
            </c:extLst>
          </c:dPt>
          <c:dPt>
            <c:idx val="3"/>
            <c:spPr>
              <a:solidFill>
                <a:srgbClr val="FFC000"/>
              </a:solidFill>
              <a:ln w="12701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CF-40B7-AD6F-8B6C2B667F8E}"/>
              </c:ext>
            </c:extLst>
          </c:dPt>
          <c:dLbls>
            <c:dLbl>
              <c:idx val="0"/>
              <c:layout>
                <c:manualLayout>
                  <c:x val="3.2644994730592351E-3"/>
                  <c:y val="-9.64945378022364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CF-40B7-AD6F-8B6C2B667F8E}"/>
                </c:ext>
              </c:extLst>
            </c:dLbl>
            <c:dLbl>
              <c:idx val="1"/>
              <c:layout>
                <c:manualLayout>
                  <c:x val="1.7664884636150621E-2"/>
                  <c:y val="-4.1883494071437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CF-40B7-AD6F-8B6C2B667F8E}"/>
                </c:ext>
              </c:extLst>
            </c:dLbl>
            <c:dLbl>
              <c:idx val="2"/>
              <c:layout>
                <c:manualLayout>
                  <c:x val="8.3192112876497182E-3"/>
                  <c:y val="-1.8409737717211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432818073721759E-2"/>
                      <c:h val="6.32515197895344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CF-40B7-AD6F-8B6C2B667F8E}"/>
                </c:ext>
              </c:extLst>
            </c:dLbl>
            <c:dLbl>
              <c:idx val="7"/>
              <c:layout>
                <c:manualLayout>
                  <c:x val="1.3872374157748711E-2"/>
                  <c:y val="-1.1709755542852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348791121680543E-2"/>
                      <c:h val="9.83803254101433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7C9-4D14-B018-8E3BEE5188D9}"/>
                </c:ext>
              </c:extLst>
            </c:dLbl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проще общаться</c:v>
                </c:pt>
                <c:pt idx="1">
                  <c:v>нравится</c:v>
                </c:pt>
                <c:pt idx="2">
                  <c:v>модно</c:v>
                </c:pt>
                <c:pt idx="3">
                  <c:v>не знаю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0.26</c:v>
                </c:pt>
                <c:pt idx="2">
                  <c:v>0.29000000000000031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CF-40B7-AD6F-8B6C2B667F8E}"/>
            </c:ext>
          </c:extLst>
        </c:ser>
        <c:gapDepth val="0"/>
        <c:shape val="box"/>
        <c:axId val="185987072"/>
        <c:axId val="185988608"/>
        <c:axId val="0"/>
      </c:bar3DChart>
      <c:catAx>
        <c:axId val="18598707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84000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988608"/>
        <c:crosses val="autoZero"/>
        <c:auto val="1"/>
        <c:lblAlgn val="ctr"/>
        <c:lblOffset val="100"/>
        <c:tickLblSkip val="1"/>
        <c:tickMarkSkip val="1"/>
      </c:catAx>
      <c:valAx>
        <c:axId val="1859886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98707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5BCAA553-CC83-4E99-8F2D-4B32DDB116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3EEC6-4BFB-42C8-9036-0EABAB414DB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422465-8824-458E-B702-CDB83DC5B8A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8E369-B8AB-433C-9B74-29793C1C5B5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00AC0F-1AF0-4E07-B897-4D3B12219F4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511672-6712-46B3-970C-B2048452EAE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E9B1C-82B8-4CF8-8B78-716DC950BABC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FB83D-B21A-4969-BA8A-F7526B4FB7B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F7F68-ECF0-4B4D-A45C-D8E1FDF94B3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32F11-9F07-46D5-B4F3-4F1C1FF32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906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0B571-B2D3-4EC3-8B0F-73CC36A53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751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4BD021-61E4-4BEB-8D3B-81325597C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985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03400"/>
            <a:ext cx="7313613" cy="182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932488" y="4324350"/>
            <a:ext cx="2295525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057900" y="1430338"/>
            <a:ext cx="2170113" cy="363537"/>
          </a:xfrm>
        </p:spPr>
        <p:txBody>
          <a:bodyPr/>
          <a:lstStyle>
            <a:lvl1pPr>
              <a:defRPr/>
            </a:lvl1pPr>
          </a:lstStyle>
          <a:p>
            <a:fld id="{7C9B590B-5738-464B-B5E1-2365A6B5A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7025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747535-D76C-42CC-BA71-5C89900CBB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729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158ECA-C7E6-426F-85A7-92286AEB2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1426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D0CF1-8C08-4011-B964-07235D344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4219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3725" y="2193925"/>
            <a:ext cx="3900488" cy="406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193925"/>
            <a:ext cx="3900487" cy="4067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E8836F-2E06-403D-95DF-2FBA7961F3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990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5F6B32-F2F3-45FF-8E0B-89CB6C2726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20784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83B01D-7B33-404C-8F75-46E290463F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5860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22FD5-1FCC-4923-A03C-3CFE09360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587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83E43-9A78-4579-BC27-6FCC6BFDF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9346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589462-E069-4D4E-A84C-607AF5786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99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DAF386-5C4C-4525-A871-527B34D61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344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1E594-BE4E-4E72-9F0C-71E278B46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3704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9550" y="763588"/>
            <a:ext cx="1987550" cy="549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3725" y="763588"/>
            <a:ext cx="5813425" cy="549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51F0EB-A723-474C-AEE8-57FD19503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04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94FDC5-43EF-40DB-8251-10C7A8CE1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217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EE5379-8954-4132-87D2-C031E7E7B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344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CCC338-796D-4481-9B62-BBAD9F11D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06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85123F-BE5A-438D-ACF7-EB93DD83F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62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AAB779-CE89-4CEE-BDAC-94750184B0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67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CA2EE7-F164-4918-AB3D-2199BFB6D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5699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D7B7D-449F-4EE7-ACB2-1320C791F7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120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03400"/>
            <a:ext cx="7313613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932488" y="4324350"/>
            <a:ext cx="2295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14400" y="4324350"/>
            <a:ext cx="4879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057900" y="1430338"/>
            <a:ext cx="21701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53B651C6-922F-4476-9A2B-6968315648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4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5400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33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11913" y="6356350"/>
            <a:ext cx="21351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20.2.22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93725" y="6356350"/>
            <a:ext cx="5680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72250" y="381000"/>
            <a:ext cx="19748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9EB6FBD2-2589-49E4-9B00-B3301C7B99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Gothic" panose="020B0502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2;&#1077;&#1090;&#1072;%20&#1076;&#1083;&#1103;%20&#1091;&#1095;&#1072;&#1097;&#1080;&#1093;&#1089;&#1103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hyperlink" Target="&#1054;&#1087;&#1088;&#1086;&#1089;%20&#1076;&#1083;&#1103;%20&#1091;&#1095;&#1080;&#1090;&#1077;&#1083;&#1077;&#1081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19890"/>
            <a:ext cx="9076899" cy="1656184"/>
          </a:xfrm>
          <a:ln/>
        </p:spPr>
        <p:txBody>
          <a:bodyPr anchor="t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b="1" dirty="0" smtClean="0">
                <a:solidFill>
                  <a:srgbClr val="002060"/>
                </a:solidFill>
              </a:rPr>
              <a:t>Молодежный Интернет - сленг современного общества</a:t>
            </a:r>
            <a:r>
              <a:rPr lang="ru-RU" altLang="ru-RU" sz="4400" dirty="0">
                <a:latin typeface="Times New Roman" panose="02020603050405020304" pitchFamily="18" charset="0"/>
              </a:rPr>
              <a:t/>
            </a:r>
            <a:br>
              <a:rPr lang="ru-RU" altLang="ru-RU" sz="4400" dirty="0">
                <a:latin typeface="Times New Roman" panose="02020603050405020304" pitchFamily="18" charset="0"/>
              </a:rPr>
            </a:br>
            <a:endParaRPr lang="ru-RU" altLang="ru-RU" sz="4400" dirty="0">
              <a:latin typeface="Times New Roman" panose="02020603050405020304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7752" y="3501008"/>
            <a:ext cx="4184660" cy="2317002"/>
          </a:xfrm>
          <a:ln/>
        </p:spPr>
        <p:txBody>
          <a:bodyPr lIns="90000" tIns="45000" rIns="90000" bIns="45000"/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Автор: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Куимова Елизавета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обучающаяся 9 класса</a:t>
            </a:r>
          </a:p>
          <a:p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Руководитель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Ульянова Е.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</a:rPr>
              <a:t>учитель русского языка и литературы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altLang="ru-RU" sz="2400" dirty="0"/>
          </a:p>
        </p:txBody>
      </p:sp>
      <p:pic>
        <p:nvPicPr>
          <p:cNvPr id="7" name="Рисунок 6" descr="https://rosspectr.ru/wp-content/uploads/1/2/e/12eca488f2a3e764da42d2cef2bb8719.jpeg"/>
          <p:cNvPicPr/>
          <p:nvPr/>
        </p:nvPicPr>
        <p:blipFill>
          <a:blip r:embed="rId3" cstate="print"/>
          <a:srcRect l="16860" t="54966" r="23649"/>
          <a:stretch>
            <a:fillRect/>
          </a:stretch>
        </p:blipFill>
        <p:spPr bwMode="auto">
          <a:xfrm>
            <a:off x="251520" y="2420888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16632"/>
            <a:ext cx="3672408" cy="72008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84984"/>
            <a:ext cx="8712968" cy="3573016"/>
          </a:xfrm>
        </p:spPr>
        <p:txBody>
          <a:bodyPr/>
          <a:lstStyle/>
          <a:p>
            <a:pPr marL="0" indent="536575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Сленг с каждым годом охватывает больше аудиторий в своём использовании, и даже те люди, которые редко используют его, например учителя, знают значение многих популярных среди подростков слов. </a:t>
            </a:r>
          </a:p>
          <a:p>
            <a:pPr marL="0" indent="536575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создала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педагогов своей школы, который будет помогать им при взаимодействии со своими учениками и выстраивании дальнейших коммуникаций.</a:t>
            </a:r>
          </a:p>
          <a:p>
            <a:pPr marL="0" indent="536575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процессе исследования я узнала,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много подростков в моей школе  используют Интернет- сленг, поскольку я считаю, что это напрямую зависит на их грамотность.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ages.slideplayer.com/38/10805527/slides/slide_1.jpg"/>
          <p:cNvPicPr>
            <a:picLocks noChangeAspect="1" noChangeArrowheads="1"/>
          </p:cNvPicPr>
          <p:nvPr/>
        </p:nvPicPr>
        <p:blipFill>
          <a:blip r:embed="rId2" cstate="print"/>
          <a:srcRect l="3309"/>
          <a:stretch>
            <a:fillRect/>
          </a:stretch>
        </p:blipFill>
        <p:spPr bwMode="auto">
          <a:xfrm>
            <a:off x="179512" y="260648"/>
            <a:ext cx="4703581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908720"/>
            <a:ext cx="3888432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536575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Молодежный сленг подобен его носителям: он резкий, громкий, дерзкий. Он результат своеобразного желания переиначить мир на иной манер, а также знак "я свой". </a:t>
            </a:r>
          </a:p>
        </p:txBody>
      </p:sp>
    </p:spTree>
    <p:extLst>
      <p:ext uri="{BB962C8B-B14F-4D97-AF65-F5344CB8AC3E}">
        <p14:creationId xmlns="" xmlns:p14="http://schemas.microsoft.com/office/powerpoint/2010/main" val="5371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180131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cascade.madmimi.com/promotion_images/2764/7419/original/Dollarphotoclub_80087227.jpg?1510239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112568" cy="3496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83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43100" y="623888"/>
            <a:ext cx="6591300" cy="860425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3528" y="1268760"/>
            <a:ext cx="86409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Цель: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использования молодёжного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речи школьников и разработка словаря - переводчика для учителей, который поможет  понимать их речь, корректировать её и для дальнейшего выстраивания коммуникаций с подростками.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Задачи:</a:t>
            </a:r>
          </a:p>
          <a:p>
            <a:pPr marL="458787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литературу об Интернет- сленге.</a:t>
            </a:r>
          </a:p>
          <a:p>
            <a:pPr marL="458787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анкеты для учащихся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учителей.</a:t>
            </a:r>
          </a:p>
          <a:p>
            <a:pPr marL="458787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у учащихся 8-11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классов.</a:t>
            </a:r>
          </a:p>
          <a:p>
            <a:pPr marL="458787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общий вывод, исходя из результатов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анкетирования.</a:t>
            </a:r>
          </a:p>
          <a:p>
            <a:pPr marL="458787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словарь - переводчик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Интернет-сленга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учителей моей школы.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7" y="260648"/>
            <a:ext cx="7704857" cy="1656184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среди подростков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школьниками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Интернет-сленга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1844824"/>
            <a:ext cx="87849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Для исследования использования Интернет - сленга школьниками мною была разработана анкета.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Приложение1.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Опрос по данной анкете проводился среди обучающихся 8-11 классов. Всего в анкете принимали участие 58 человек.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Опрос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учителей школы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Результаты таковы: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znayvse.ru/images/content/2022/2/if-your-meetings-resemble-this-its-worth-having-a-heart-to-heart-talk-with-friends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25144"/>
            <a:ext cx="2993010" cy="16835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18" y="548680"/>
            <a:ext cx="7322337" cy="1012825"/>
          </a:xfrm>
          <a:ln/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часто вы используете сленг?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417489"/>
            <a:ext cx="8229600" cy="47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Объект 1"/>
          <p:cNvGraphicFramePr/>
          <p:nvPr/>
        </p:nvGraphicFramePr>
        <p:xfrm>
          <a:off x="285720" y="1214422"/>
          <a:ext cx="85725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429132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Исходя из результатов данного вопроса, можно сказать, что чаще всего, а именно 60% школьников используют Интернет-сленг в своей речи.   24%, хотя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редко, но тоже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используют,  и только 16% опрошенных не используют совсем. Таким образом, можно сказать,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 практически каждый человек из старшеклассников использует сленг в своей речи. Особенно часто используют при общении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Интернет-пространстве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различных социальных сетях,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мессенджерах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онлайн-играх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43696" y="476250"/>
            <a:ext cx="8065591" cy="1368574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Ваше отношение к сленгу?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844824"/>
            <a:ext cx="8229600" cy="42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0848207"/>
              </p:ext>
            </p:extLst>
          </p:nvPr>
        </p:nvGraphicFramePr>
        <p:xfrm>
          <a:off x="107505" y="1142984"/>
          <a:ext cx="8785670" cy="408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725144"/>
            <a:ext cx="8496944" cy="192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Исходя из результатов данного вопроса, можно заметить, что больше  всего 53% подростков хорошо относятся к сленгу, им нравится его использование в своей речи, 33% подростков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выразили</a:t>
            </a:r>
            <a:r>
              <a:rPr lang="ru-RU" dirty="0" smtClean="0"/>
              <a:t> свое отношение к сленгу «не очень нравится», </a:t>
            </a:r>
            <a:r>
              <a:rPr lang="ru-RU" dirty="0" err="1" smtClean="0"/>
              <a:t>н</a:t>
            </a:r>
            <a:r>
              <a:rPr lang="ru-RU" dirty="0" smtClean="0"/>
              <a:t>, в то же время и не позиционируя свое отрицательное отношение к сленгу. И лишь 14% выразили негативное отношение к нему, тем самым, ставя в приоритет, образованность и грамотное изложение своих мыслей.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620714"/>
            <a:ext cx="7777559" cy="1008062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Соблюдаете ли вы правила русского языка при общении в сети? 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804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Объект 4"/>
          <p:cNvGraphicFramePr/>
          <p:nvPr/>
        </p:nvGraphicFramePr>
        <p:xfrm>
          <a:off x="642910" y="1714488"/>
          <a:ext cx="82495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000636"/>
            <a:ext cx="8568952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Исходя из этих данных, можно увидеть, что лишь 45% соблюдают в сети Интернет правила русского языка. 47% не всегда это делают и что совсем не приемлемо, так это то, что 8 % совсем не соблюдают правила русского языка при общении в сети Интернет и других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28794" y="500042"/>
            <a:ext cx="7058173" cy="1214446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в наше время, сленг очень популярен?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Объект 5"/>
          <p:cNvGraphicFramePr/>
          <p:nvPr/>
        </p:nvGraphicFramePr>
        <p:xfrm>
          <a:off x="571472" y="1571612"/>
          <a:ext cx="832100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4995130"/>
            <a:ext cx="878497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Отвечая на вопрос 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 наше время, сленг очень популярен?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», примерно одинаковое количество подростков ответили, что проще общаться, нравится, модно: 28% подростков ответили, проще общаться, 26% - нравится, 29% - модно. И только 17% не знают, почему используют Интернет- сленг.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672" y="620688"/>
            <a:ext cx="7131050" cy="715962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Результаты анкетирования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537" y="1340768"/>
            <a:ext cx="82809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631825"/>
            <a:r>
              <a:rPr lang="ru-RU" sz="2800" dirty="0" smtClean="0"/>
              <a:t>   Таким </a:t>
            </a:r>
            <a:r>
              <a:rPr lang="ru-RU" sz="2800" dirty="0" smtClean="0"/>
              <a:t>образом, изучив необходимую литературу, проведя анализ небольшого социологического исследования, анкетирование среди учащихся и опрос учителей, я увидела, что почти каждый из старшеклассников нашей школы использует Интернет-сленг в своей речи ежедневно, а также и педагоги.</a:t>
            </a:r>
            <a:endParaRPr lang="ru-RU" sz="2800" dirty="0"/>
          </a:p>
        </p:txBody>
      </p:sp>
      <p:sp>
        <p:nvSpPr>
          <p:cNvPr id="8194" name="AutoShape 2" descr="https://udoba.org/sites/default/files/h5p/content/88521/images/thumbnail-648108a9a9ac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udoba.org/sites/default/files/h5p/content/88521/images/thumbnail-648108a9a9ac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udoba.org/sites/default/files/h5p/content/88521/images/thumbnail-648108a9a9a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655504" cy="2479651"/>
          </a:xfrm>
          <a:prstGeom prst="rect">
            <a:avLst/>
          </a:prstGeom>
          <a:noFill/>
        </p:spPr>
      </p:pic>
      <p:pic>
        <p:nvPicPr>
          <p:cNvPr id="9" name="Рисунок 8" descr="https://slytext.com/images/Why%20Should%20You%20Abbreviate%20Text.jpeg"/>
          <p:cNvPicPr/>
          <p:nvPr/>
        </p:nvPicPr>
        <p:blipFill>
          <a:blip r:embed="rId4" cstate="print"/>
          <a:srcRect l="14147" t="9103" r="12375" b="13718"/>
          <a:stretch>
            <a:fillRect/>
          </a:stretch>
        </p:blipFill>
        <p:spPr bwMode="auto">
          <a:xfrm>
            <a:off x="827584" y="450912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344816" cy="1290637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– переводчик молодежного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Интернет-сленга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25" y="1916833"/>
            <a:ext cx="7953375" cy="43442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AppData\Local\Packages\Microsoft.Windows.Photos_8wekyb3d8bbwe\TempState\ShareServiceTempFolder\Слайд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0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Презентация12</Template>
  <TotalTime>548</TotalTime>
  <Words>645</Words>
  <Application>Microsoft Office PowerPoint</Application>
  <PresentationFormat>Экран (4:3)</PresentationFormat>
  <Paragraphs>52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Тема Office</vt:lpstr>
      <vt:lpstr>Молодежный Интернет - сленг современного общества </vt:lpstr>
      <vt:lpstr>Цель и задачи</vt:lpstr>
      <vt:lpstr>Опрос среди подростков «Использование школьниками Интернет-сленга» </vt:lpstr>
      <vt:lpstr>Как часто вы используете сленг?</vt:lpstr>
      <vt:lpstr>Ваше отношение к сленгу?</vt:lpstr>
      <vt:lpstr> Соблюдаете ли вы правила русского языка при общении в сети?   </vt:lpstr>
      <vt:lpstr> Почему в наше время, сленг очень популярен? </vt:lpstr>
      <vt:lpstr>Результаты анкетирования</vt:lpstr>
      <vt:lpstr>Словарь – переводчик молодежного Интернет-сленга</vt:lpstr>
      <vt:lpstr>Заключение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помогает нам лучше понимать друг друга?</dc:title>
  <dc:creator>Admin</dc:creator>
  <cp:lastModifiedBy>Елена</cp:lastModifiedBy>
  <cp:revision>40</cp:revision>
  <cp:lastPrinted>1601-01-01T00:00:00Z</cp:lastPrinted>
  <dcterms:created xsi:type="dcterms:W3CDTF">2022-03-16T01:30:27Z</dcterms:created>
  <dcterms:modified xsi:type="dcterms:W3CDTF">2023-12-23T12:19:36Z</dcterms:modified>
</cp:coreProperties>
</file>